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50" r:id="rId4"/>
  </p:sldMasterIdLst>
  <p:notesMasterIdLst>
    <p:notesMasterId r:id="rId30"/>
  </p:notesMasterIdLst>
  <p:handoutMasterIdLst>
    <p:handoutMasterId r:id="rId31"/>
  </p:handoutMasterIdLst>
  <p:sldIdLst>
    <p:sldId id="273" r:id="rId5"/>
    <p:sldId id="400" r:id="rId6"/>
    <p:sldId id="323" r:id="rId7"/>
    <p:sldId id="358" r:id="rId8"/>
    <p:sldId id="403" r:id="rId9"/>
    <p:sldId id="364" r:id="rId10"/>
    <p:sldId id="365" r:id="rId11"/>
    <p:sldId id="399" r:id="rId12"/>
    <p:sldId id="360" r:id="rId13"/>
    <p:sldId id="362" r:id="rId14"/>
    <p:sldId id="361" r:id="rId15"/>
    <p:sldId id="371" r:id="rId16"/>
    <p:sldId id="373" r:id="rId17"/>
    <p:sldId id="374" r:id="rId18"/>
    <p:sldId id="376" r:id="rId19"/>
    <p:sldId id="377" r:id="rId20"/>
    <p:sldId id="380" r:id="rId21"/>
    <p:sldId id="381" r:id="rId22"/>
    <p:sldId id="386" r:id="rId23"/>
    <p:sldId id="387" r:id="rId24"/>
    <p:sldId id="390" r:id="rId25"/>
    <p:sldId id="404" r:id="rId26"/>
    <p:sldId id="405" r:id="rId27"/>
    <p:sldId id="396" r:id="rId28"/>
    <p:sldId id="401" r:id="rId2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ven.ford" initials="sf" lastIdx="3" clrIdx="0"/>
  <p:cmAuthor id="1" name="randi.sheffer" initials="r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E2965-0972-49AB-ADE4-0AD43084BD41}" v="90" dt="2022-11-23T18:08:29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8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200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ssling, Brian - FSA, Urbandale, IA" userId="290b7365-ccf1-40f2-b76c-ecf75f59e9aa" providerId="ADAL" clId="{71FE2965-0972-49AB-ADE4-0AD43084BD41}"/>
    <pc:docChg chg="custSel modSld">
      <pc:chgData name="Gossling, Brian - FSA, Urbandale, IA" userId="290b7365-ccf1-40f2-b76c-ecf75f59e9aa" providerId="ADAL" clId="{71FE2965-0972-49AB-ADE4-0AD43084BD41}" dt="2022-11-23T18:12:08.719" v="791" actId="20577"/>
      <pc:docMkLst>
        <pc:docMk/>
      </pc:docMkLst>
      <pc:sldChg chg="modSp mod">
        <pc:chgData name="Gossling, Brian - FSA, Urbandale, IA" userId="290b7365-ccf1-40f2-b76c-ecf75f59e9aa" providerId="ADAL" clId="{71FE2965-0972-49AB-ADE4-0AD43084BD41}" dt="2022-11-23T18:08:55.691" v="726" actId="20577"/>
        <pc:sldMkLst>
          <pc:docMk/>
          <pc:sldMk cId="519621220" sldId="371"/>
        </pc:sldMkLst>
        <pc:spChg chg="mod">
          <ac:chgData name="Gossling, Brian - FSA, Urbandale, IA" userId="290b7365-ccf1-40f2-b76c-ecf75f59e9aa" providerId="ADAL" clId="{71FE2965-0972-49AB-ADE4-0AD43084BD41}" dt="2022-11-23T18:08:55.691" v="726" actId="20577"/>
          <ac:spMkLst>
            <pc:docMk/>
            <pc:sldMk cId="519621220" sldId="371"/>
            <ac:spMk id="22531" creationId="{1B4D8811-5AEB-431D-9719-C9E2432C72FD}"/>
          </ac:spMkLst>
        </pc:spChg>
      </pc:sldChg>
      <pc:sldChg chg="modSp">
        <pc:chgData name="Gossling, Brian - FSA, Urbandale, IA" userId="290b7365-ccf1-40f2-b76c-ecf75f59e9aa" providerId="ADAL" clId="{71FE2965-0972-49AB-ADE4-0AD43084BD41}" dt="2022-11-23T18:06:19.014" v="697" actId="20577"/>
        <pc:sldMkLst>
          <pc:docMk/>
          <pc:sldMk cId="3245580252" sldId="374"/>
        </pc:sldMkLst>
        <pc:graphicFrameChg chg="mod">
          <ac:chgData name="Gossling, Brian - FSA, Urbandale, IA" userId="290b7365-ccf1-40f2-b76c-ecf75f59e9aa" providerId="ADAL" clId="{71FE2965-0972-49AB-ADE4-0AD43084BD41}" dt="2022-11-23T18:06:19.014" v="697" actId="20577"/>
          <ac:graphicFrameMkLst>
            <pc:docMk/>
            <pc:sldMk cId="3245580252" sldId="374"/>
            <ac:graphicFrameMk id="26629" creationId="{ECF5BCE8-3200-4F33-B06F-FDBE553CDA31}"/>
          </ac:graphicFrameMkLst>
        </pc:graphicFrameChg>
      </pc:sldChg>
      <pc:sldChg chg="modSp">
        <pc:chgData name="Gossling, Brian - FSA, Urbandale, IA" userId="290b7365-ccf1-40f2-b76c-ecf75f59e9aa" providerId="ADAL" clId="{71FE2965-0972-49AB-ADE4-0AD43084BD41}" dt="2022-11-23T18:06:52.493" v="704" actId="20577"/>
        <pc:sldMkLst>
          <pc:docMk/>
          <pc:sldMk cId="1633326792" sldId="376"/>
        </pc:sldMkLst>
        <pc:graphicFrameChg chg="mod">
          <ac:chgData name="Gossling, Brian - FSA, Urbandale, IA" userId="290b7365-ccf1-40f2-b76c-ecf75f59e9aa" providerId="ADAL" clId="{71FE2965-0972-49AB-ADE4-0AD43084BD41}" dt="2022-11-23T18:06:52.493" v="704" actId="20577"/>
          <ac:graphicFrameMkLst>
            <pc:docMk/>
            <pc:sldMk cId="1633326792" sldId="376"/>
            <ac:graphicFrameMk id="30725" creationId="{E0B27C6A-DE4B-4F73-8EE2-D6C11DFE2251}"/>
          </ac:graphicFrameMkLst>
        </pc:graphicFrameChg>
      </pc:sldChg>
      <pc:sldChg chg="modSp">
        <pc:chgData name="Gossling, Brian - FSA, Urbandale, IA" userId="290b7365-ccf1-40f2-b76c-ecf75f59e9aa" providerId="ADAL" clId="{71FE2965-0972-49AB-ADE4-0AD43084BD41}" dt="2022-11-23T18:08:29.134" v="719" actId="20577"/>
        <pc:sldMkLst>
          <pc:docMk/>
          <pc:sldMk cId="1749773872" sldId="377"/>
        </pc:sldMkLst>
        <pc:graphicFrameChg chg="mod">
          <ac:chgData name="Gossling, Brian - FSA, Urbandale, IA" userId="290b7365-ccf1-40f2-b76c-ecf75f59e9aa" providerId="ADAL" clId="{71FE2965-0972-49AB-ADE4-0AD43084BD41}" dt="2022-11-23T18:08:29.134" v="719" actId="20577"/>
          <ac:graphicFrameMkLst>
            <pc:docMk/>
            <pc:sldMk cId="1749773872" sldId="377"/>
            <ac:graphicFrameMk id="32773" creationId="{2DA62114-40AB-43F0-A04A-02E1B70DAFE4}"/>
          </ac:graphicFrameMkLst>
        </pc:graphicFrameChg>
      </pc:sldChg>
      <pc:sldChg chg="modSp mod">
        <pc:chgData name="Gossling, Brian - FSA, Urbandale, IA" userId="290b7365-ccf1-40f2-b76c-ecf75f59e9aa" providerId="ADAL" clId="{71FE2965-0972-49AB-ADE4-0AD43084BD41}" dt="2022-11-23T18:11:37.006" v="787" actId="20577"/>
        <pc:sldMkLst>
          <pc:docMk/>
          <pc:sldMk cId="3090903604" sldId="404"/>
        </pc:sldMkLst>
        <pc:spChg chg="mod">
          <ac:chgData name="Gossling, Brian - FSA, Urbandale, IA" userId="290b7365-ccf1-40f2-b76c-ecf75f59e9aa" providerId="ADAL" clId="{71FE2965-0972-49AB-ADE4-0AD43084BD41}" dt="2022-11-23T18:11:37.006" v="787" actId="20577"/>
          <ac:spMkLst>
            <pc:docMk/>
            <pc:sldMk cId="3090903604" sldId="404"/>
            <ac:spMk id="3" creationId="{781B46DC-7A8A-47B0-B749-E0F20AA6969E}"/>
          </ac:spMkLst>
        </pc:spChg>
      </pc:sldChg>
      <pc:sldChg chg="modSp mod">
        <pc:chgData name="Gossling, Brian - FSA, Urbandale, IA" userId="290b7365-ccf1-40f2-b76c-ecf75f59e9aa" providerId="ADAL" clId="{71FE2965-0972-49AB-ADE4-0AD43084BD41}" dt="2022-11-23T18:12:08.719" v="791" actId="20577"/>
        <pc:sldMkLst>
          <pc:docMk/>
          <pc:sldMk cId="2088270634" sldId="405"/>
        </pc:sldMkLst>
        <pc:spChg chg="mod">
          <ac:chgData name="Gossling, Brian - FSA, Urbandale, IA" userId="290b7365-ccf1-40f2-b76c-ecf75f59e9aa" providerId="ADAL" clId="{71FE2965-0972-49AB-ADE4-0AD43084BD41}" dt="2022-11-23T18:12:08.719" v="791" actId="20577"/>
          <ac:spMkLst>
            <pc:docMk/>
            <pc:sldMk cId="2088270634" sldId="405"/>
            <ac:spMk id="3" creationId="{6214555B-AE9A-40C3-870C-ABC517BED36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B264FA-9110-43E4-B996-387184CF66D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9AE8D1-F33F-4D1F-8926-B774A90170AE}">
      <dgm:prSet/>
      <dgm:spPr/>
      <dgm:t>
        <a:bodyPr/>
        <a:lstStyle/>
        <a:p>
          <a:r>
            <a:rPr lang="en-US" dirty="0"/>
            <a:t>Does not own real estate acres exceeding 30% of the averaged-sized farm in the county where the farm is being purchased </a:t>
          </a:r>
        </a:p>
      </dgm:t>
    </dgm:pt>
    <dgm:pt modelId="{3A548E4F-6997-44FE-AA52-9345CBEC495E}" type="parTrans" cxnId="{53D5C31F-14F2-435C-B1DB-84F8D5EB7F3B}">
      <dgm:prSet/>
      <dgm:spPr/>
      <dgm:t>
        <a:bodyPr/>
        <a:lstStyle/>
        <a:p>
          <a:endParaRPr lang="en-US"/>
        </a:p>
      </dgm:t>
    </dgm:pt>
    <dgm:pt modelId="{F2687707-CDC0-4DE4-98EA-97A20472680D}" type="sibTrans" cxnId="{53D5C31F-14F2-435C-B1DB-84F8D5EB7F3B}">
      <dgm:prSet/>
      <dgm:spPr/>
      <dgm:t>
        <a:bodyPr/>
        <a:lstStyle/>
        <a:p>
          <a:endParaRPr lang="en-US"/>
        </a:p>
      </dgm:t>
    </dgm:pt>
    <dgm:pt modelId="{EED58F7E-748C-4CA5-90CB-5146AA30AA48}">
      <dgm:prSet/>
      <dgm:spPr/>
      <dgm:t>
        <a:bodyPr/>
        <a:lstStyle/>
        <a:p>
          <a:r>
            <a:rPr lang="en-US" dirty="0"/>
            <a:t>3 years </a:t>
          </a:r>
          <a:r>
            <a:rPr lang="en-US"/>
            <a:t>of experience</a:t>
          </a:r>
          <a:endParaRPr lang="en-US" dirty="0"/>
        </a:p>
        <a:p>
          <a:r>
            <a:rPr lang="en-US" dirty="0"/>
            <a:t>	-farm management (minimum of 1 year)</a:t>
          </a:r>
        </a:p>
        <a:p>
          <a:r>
            <a:rPr lang="en-US" dirty="0"/>
            <a:t>	-ag education</a:t>
          </a:r>
        </a:p>
        <a:p>
          <a:r>
            <a:rPr lang="en-US" dirty="0"/>
            <a:t>	-military experience</a:t>
          </a:r>
        </a:p>
        <a:p>
          <a:r>
            <a:rPr lang="en-US" dirty="0"/>
            <a:t> 	-mentorship</a:t>
          </a:r>
        </a:p>
        <a:p>
          <a:r>
            <a:rPr lang="en-US" dirty="0"/>
            <a:t>	-business management</a:t>
          </a:r>
        </a:p>
        <a:p>
          <a:endParaRPr lang="en-US" dirty="0"/>
        </a:p>
      </dgm:t>
    </dgm:pt>
    <dgm:pt modelId="{B0A2D5A2-2729-4F99-9023-681B3A014674}" type="parTrans" cxnId="{8B2DFA68-4629-4C3A-B2F8-FE97A10883E7}">
      <dgm:prSet/>
      <dgm:spPr/>
      <dgm:t>
        <a:bodyPr/>
        <a:lstStyle/>
        <a:p>
          <a:endParaRPr lang="en-US"/>
        </a:p>
      </dgm:t>
    </dgm:pt>
    <dgm:pt modelId="{336DA917-1F99-41DC-AE2D-436DCA5F744D}" type="sibTrans" cxnId="{8B2DFA68-4629-4C3A-B2F8-FE97A10883E7}">
      <dgm:prSet/>
      <dgm:spPr/>
      <dgm:t>
        <a:bodyPr/>
        <a:lstStyle/>
        <a:p>
          <a:endParaRPr lang="en-US"/>
        </a:p>
      </dgm:t>
    </dgm:pt>
    <dgm:pt modelId="{917C913D-CFFA-4C3E-8CEB-82472B2FA2FF}" type="pres">
      <dgm:prSet presAssocID="{90B264FA-9110-43E4-B996-387184CF66D9}" presName="root" presStyleCnt="0">
        <dgm:presLayoutVars>
          <dgm:dir/>
          <dgm:resizeHandles val="exact"/>
        </dgm:presLayoutVars>
      </dgm:prSet>
      <dgm:spPr/>
    </dgm:pt>
    <dgm:pt modelId="{2F0571D6-E56F-4611-BB4D-DDF731E7291F}" type="pres">
      <dgm:prSet presAssocID="{D89AE8D1-F33F-4D1F-8926-B774A90170AE}" presName="compNode" presStyleCnt="0"/>
      <dgm:spPr/>
    </dgm:pt>
    <dgm:pt modelId="{F1F3B6E6-91C3-4EF3-9C70-0B747DD31115}" type="pres">
      <dgm:prSet presAssocID="{D89AE8D1-F33F-4D1F-8926-B774A90170AE}" presName="bgRect" presStyleLbl="bgShp" presStyleIdx="0" presStyleCnt="2"/>
      <dgm:spPr>
        <a:solidFill>
          <a:schemeClr val="accent1"/>
        </a:solidFill>
      </dgm:spPr>
    </dgm:pt>
    <dgm:pt modelId="{02724810-74F4-4574-B60F-418CCFCF81C0}" type="pres">
      <dgm:prSet presAssocID="{D89AE8D1-F33F-4D1F-8926-B774A90170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DD83DB9F-4AB1-4B9B-B8B8-37B30148B438}" type="pres">
      <dgm:prSet presAssocID="{D89AE8D1-F33F-4D1F-8926-B774A90170AE}" presName="spaceRect" presStyleCnt="0"/>
      <dgm:spPr/>
    </dgm:pt>
    <dgm:pt modelId="{8D92747E-AFFD-4E15-AE99-58BA328CCBB6}" type="pres">
      <dgm:prSet presAssocID="{D89AE8D1-F33F-4D1F-8926-B774A90170AE}" presName="parTx" presStyleLbl="revTx" presStyleIdx="0" presStyleCnt="2">
        <dgm:presLayoutVars>
          <dgm:chMax val="0"/>
          <dgm:chPref val="0"/>
        </dgm:presLayoutVars>
      </dgm:prSet>
      <dgm:spPr/>
    </dgm:pt>
    <dgm:pt modelId="{A1A9BBB5-70F1-418D-A059-55C0566CA350}" type="pres">
      <dgm:prSet presAssocID="{F2687707-CDC0-4DE4-98EA-97A20472680D}" presName="sibTrans" presStyleCnt="0"/>
      <dgm:spPr/>
    </dgm:pt>
    <dgm:pt modelId="{70F36ACE-98BF-4EED-B320-80A864D6C911}" type="pres">
      <dgm:prSet presAssocID="{EED58F7E-748C-4CA5-90CB-5146AA30AA48}" presName="compNode" presStyleCnt="0"/>
      <dgm:spPr/>
    </dgm:pt>
    <dgm:pt modelId="{E69E4F0C-4E3F-4609-97CD-0D3D222D7E28}" type="pres">
      <dgm:prSet presAssocID="{EED58F7E-748C-4CA5-90CB-5146AA30AA48}" presName="bgRect" presStyleLbl="bgShp" presStyleIdx="1" presStyleCnt="2" custScaleY="216240" custLinFactNeighborX="-6645" custLinFactNeighborY="5843"/>
      <dgm:spPr>
        <a:solidFill>
          <a:schemeClr val="accent5"/>
        </a:solidFill>
      </dgm:spPr>
    </dgm:pt>
    <dgm:pt modelId="{9B05DCA9-CB3F-44D3-8561-C6F7DA27E879}" type="pres">
      <dgm:prSet presAssocID="{EED58F7E-748C-4CA5-90CB-5146AA30AA4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4293F15-2EC9-4D03-85A3-2995F36BA1DC}" type="pres">
      <dgm:prSet presAssocID="{EED58F7E-748C-4CA5-90CB-5146AA30AA48}" presName="spaceRect" presStyleCnt="0"/>
      <dgm:spPr/>
    </dgm:pt>
    <dgm:pt modelId="{9A5C833D-A5DE-4E5C-9698-89658C247446}" type="pres">
      <dgm:prSet presAssocID="{EED58F7E-748C-4CA5-90CB-5146AA30AA48}" presName="parTx" presStyleLbl="revTx" presStyleIdx="1" presStyleCnt="2" custScaleY="222228">
        <dgm:presLayoutVars>
          <dgm:chMax val="0"/>
          <dgm:chPref val="0"/>
        </dgm:presLayoutVars>
      </dgm:prSet>
      <dgm:spPr/>
    </dgm:pt>
  </dgm:ptLst>
  <dgm:cxnLst>
    <dgm:cxn modelId="{EE85EE08-5671-4885-A76D-2CE60D5FA146}" type="presOf" srcId="{EED58F7E-748C-4CA5-90CB-5146AA30AA48}" destId="{9A5C833D-A5DE-4E5C-9698-89658C247446}" srcOrd="0" destOrd="0" presId="urn:microsoft.com/office/officeart/2018/2/layout/IconVerticalSolidList"/>
    <dgm:cxn modelId="{53D5C31F-14F2-435C-B1DB-84F8D5EB7F3B}" srcId="{90B264FA-9110-43E4-B996-387184CF66D9}" destId="{D89AE8D1-F33F-4D1F-8926-B774A90170AE}" srcOrd="0" destOrd="0" parTransId="{3A548E4F-6997-44FE-AA52-9345CBEC495E}" sibTransId="{F2687707-CDC0-4DE4-98EA-97A20472680D}"/>
    <dgm:cxn modelId="{8B2DFA68-4629-4C3A-B2F8-FE97A10883E7}" srcId="{90B264FA-9110-43E4-B996-387184CF66D9}" destId="{EED58F7E-748C-4CA5-90CB-5146AA30AA48}" srcOrd="1" destOrd="0" parTransId="{B0A2D5A2-2729-4F99-9023-681B3A014674}" sibTransId="{336DA917-1F99-41DC-AE2D-436DCA5F744D}"/>
    <dgm:cxn modelId="{41E827A7-C40D-4FB6-A613-B7D1A23E95F0}" type="presOf" srcId="{D89AE8D1-F33F-4D1F-8926-B774A90170AE}" destId="{8D92747E-AFFD-4E15-AE99-58BA328CCBB6}" srcOrd="0" destOrd="0" presId="urn:microsoft.com/office/officeart/2018/2/layout/IconVerticalSolidList"/>
    <dgm:cxn modelId="{3EB928BC-8D6F-49D1-B844-E322DB42528F}" type="presOf" srcId="{90B264FA-9110-43E4-B996-387184CF66D9}" destId="{917C913D-CFFA-4C3E-8CEB-82472B2FA2FF}" srcOrd="0" destOrd="0" presId="urn:microsoft.com/office/officeart/2018/2/layout/IconVerticalSolidList"/>
    <dgm:cxn modelId="{44CFD7C0-7E01-460E-88B6-452D1DAE804A}" type="presParOf" srcId="{917C913D-CFFA-4C3E-8CEB-82472B2FA2FF}" destId="{2F0571D6-E56F-4611-BB4D-DDF731E7291F}" srcOrd="0" destOrd="0" presId="urn:microsoft.com/office/officeart/2018/2/layout/IconVerticalSolidList"/>
    <dgm:cxn modelId="{DF76FF4C-B466-426F-B5FC-E270DD720392}" type="presParOf" srcId="{2F0571D6-E56F-4611-BB4D-DDF731E7291F}" destId="{F1F3B6E6-91C3-4EF3-9C70-0B747DD31115}" srcOrd="0" destOrd="0" presId="urn:microsoft.com/office/officeart/2018/2/layout/IconVerticalSolidList"/>
    <dgm:cxn modelId="{0BF3EE7C-E99B-46B2-893C-05C3C3D20C4D}" type="presParOf" srcId="{2F0571D6-E56F-4611-BB4D-DDF731E7291F}" destId="{02724810-74F4-4574-B60F-418CCFCF81C0}" srcOrd="1" destOrd="0" presId="urn:microsoft.com/office/officeart/2018/2/layout/IconVerticalSolidList"/>
    <dgm:cxn modelId="{4DAABB4F-B670-45BD-BDCF-98037E7D070D}" type="presParOf" srcId="{2F0571D6-E56F-4611-BB4D-DDF731E7291F}" destId="{DD83DB9F-4AB1-4B9B-B8B8-37B30148B438}" srcOrd="2" destOrd="0" presId="urn:microsoft.com/office/officeart/2018/2/layout/IconVerticalSolidList"/>
    <dgm:cxn modelId="{BE110410-37F3-4065-A822-8ED89E1B32C4}" type="presParOf" srcId="{2F0571D6-E56F-4611-BB4D-DDF731E7291F}" destId="{8D92747E-AFFD-4E15-AE99-58BA328CCBB6}" srcOrd="3" destOrd="0" presId="urn:microsoft.com/office/officeart/2018/2/layout/IconVerticalSolidList"/>
    <dgm:cxn modelId="{9EF02D3A-0EDF-4CB9-BA43-3B358133B92A}" type="presParOf" srcId="{917C913D-CFFA-4C3E-8CEB-82472B2FA2FF}" destId="{A1A9BBB5-70F1-418D-A059-55C0566CA350}" srcOrd="1" destOrd="0" presId="urn:microsoft.com/office/officeart/2018/2/layout/IconVerticalSolidList"/>
    <dgm:cxn modelId="{D78D4E0E-9887-478F-A0F8-39E3C8954F54}" type="presParOf" srcId="{917C913D-CFFA-4C3E-8CEB-82472B2FA2FF}" destId="{70F36ACE-98BF-4EED-B320-80A864D6C911}" srcOrd="2" destOrd="0" presId="urn:microsoft.com/office/officeart/2018/2/layout/IconVerticalSolidList"/>
    <dgm:cxn modelId="{B7D89F63-13E5-4BBE-A88E-7CA11929383E}" type="presParOf" srcId="{70F36ACE-98BF-4EED-B320-80A864D6C911}" destId="{E69E4F0C-4E3F-4609-97CD-0D3D222D7E28}" srcOrd="0" destOrd="0" presId="urn:microsoft.com/office/officeart/2018/2/layout/IconVerticalSolidList"/>
    <dgm:cxn modelId="{0ED12A37-08D5-49A8-A18D-C3B4FA7415D0}" type="presParOf" srcId="{70F36ACE-98BF-4EED-B320-80A864D6C911}" destId="{9B05DCA9-CB3F-44D3-8561-C6F7DA27E879}" srcOrd="1" destOrd="0" presId="urn:microsoft.com/office/officeart/2018/2/layout/IconVerticalSolidList"/>
    <dgm:cxn modelId="{27FF8B0E-2E0F-4233-AF88-9B8CC01B4302}" type="presParOf" srcId="{70F36ACE-98BF-4EED-B320-80A864D6C911}" destId="{44293F15-2EC9-4D03-85A3-2995F36BA1DC}" srcOrd="2" destOrd="0" presId="urn:microsoft.com/office/officeart/2018/2/layout/IconVerticalSolidList"/>
    <dgm:cxn modelId="{AEF57DA0-B8F1-4C26-92BF-48AB94027F75}" type="presParOf" srcId="{70F36ACE-98BF-4EED-B320-80A864D6C911}" destId="{9A5C833D-A5DE-4E5C-9698-89658C2474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0C1070-53D3-4004-B9F8-A1CCAF778D0F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031AB67-EA6F-4EF8-A165-D175E8E16B59}">
      <dgm:prSet/>
      <dgm:spPr/>
      <dgm:t>
        <a:bodyPr/>
        <a:lstStyle/>
        <a:p>
          <a:r>
            <a:rPr lang="en-US" baseline="0" dirty="0"/>
            <a:t>Eligible farmer applies and obtains a loan directly from FSA</a:t>
          </a:r>
          <a:endParaRPr lang="en-US" dirty="0"/>
        </a:p>
      </dgm:t>
    </dgm:pt>
    <dgm:pt modelId="{C44B2E0B-0CB5-4AC5-8434-8CF935A4B96A}" type="parTrans" cxnId="{B61496EC-B4AB-494C-AA2E-C8AB8DEA36ED}">
      <dgm:prSet/>
      <dgm:spPr/>
      <dgm:t>
        <a:bodyPr/>
        <a:lstStyle/>
        <a:p>
          <a:endParaRPr lang="en-US"/>
        </a:p>
      </dgm:t>
    </dgm:pt>
    <dgm:pt modelId="{FD43E19B-DF25-4057-856E-B38D1A3A32BC}" type="sibTrans" cxnId="{B61496EC-B4AB-494C-AA2E-C8AB8DEA36ED}">
      <dgm:prSet/>
      <dgm:spPr/>
      <dgm:t>
        <a:bodyPr/>
        <a:lstStyle/>
        <a:p>
          <a:endParaRPr lang="en-US"/>
        </a:p>
      </dgm:t>
    </dgm:pt>
    <dgm:pt modelId="{D1A12004-81A1-4E5A-9E88-CB7CC45A83D4}">
      <dgm:prSet/>
      <dgm:spPr/>
      <dgm:t>
        <a:bodyPr/>
        <a:lstStyle/>
        <a:p>
          <a:r>
            <a:rPr lang="en-US" baseline="0"/>
            <a:t>Rates and terms based on FSA guidelines </a:t>
          </a:r>
          <a:endParaRPr lang="en-US"/>
        </a:p>
      </dgm:t>
    </dgm:pt>
    <dgm:pt modelId="{2A92BA75-3D18-4E5C-8BE6-74D691D100B4}" type="parTrans" cxnId="{68761FCC-83D7-44AC-B886-EFF857F700C1}">
      <dgm:prSet/>
      <dgm:spPr/>
      <dgm:t>
        <a:bodyPr/>
        <a:lstStyle/>
        <a:p>
          <a:endParaRPr lang="en-US"/>
        </a:p>
      </dgm:t>
    </dgm:pt>
    <dgm:pt modelId="{690D7E80-1AB4-4449-9B07-5425BC664BD2}" type="sibTrans" cxnId="{68761FCC-83D7-44AC-B886-EFF857F700C1}">
      <dgm:prSet/>
      <dgm:spPr/>
      <dgm:t>
        <a:bodyPr/>
        <a:lstStyle/>
        <a:p>
          <a:endParaRPr lang="en-US"/>
        </a:p>
      </dgm:t>
    </dgm:pt>
    <dgm:pt modelId="{FA030F2C-0E76-4734-BD21-FDD3DE8B2D31}">
      <dgm:prSet/>
      <dgm:spPr/>
      <dgm:t>
        <a:bodyPr/>
        <a:lstStyle/>
        <a:p>
          <a:r>
            <a:rPr lang="en-US" baseline="0"/>
            <a:t>Payments are made to FSA</a:t>
          </a:r>
          <a:endParaRPr lang="en-US"/>
        </a:p>
      </dgm:t>
    </dgm:pt>
    <dgm:pt modelId="{58654422-2462-4647-AD20-C4B70E8617FA}" type="parTrans" cxnId="{CDDD826F-16CF-44FF-B650-3AE328981D3D}">
      <dgm:prSet/>
      <dgm:spPr/>
      <dgm:t>
        <a:bodyPr/>
        <a:lstStyle/>
        <a:p>
          <a:endParaRPr lang="en-US"/>
        </a:p>
      </dgm:t>
    </dgm:pt>
    <dgm:pt modelId="{AD619758-5459-45AB-BCA2-FBA339F1D448}" type="sibTrans" cxnId="{CDDD826F-16CF-44FF-B650-3AE328981D3D}">
      <dgm:prSet/>
      <dgm:spPr/>
      <dgm:t>
        <a:bodyPr/>
        <a:lstStyle/>
        <a:p>
          <a:endParaRPr lang="en-US"/>
        </a:p>
      </dgm:t>
    </dgm:pt>
    <dgm:pt modelId="{7E232C16-E8A5-4259-B8AD-DC4F8CD9E7AE}">
      <dgm:prSet/>
      <dgm:spPr/>
      <dgm:t>
        <a:bodyPr/>
        <a:lstStyle/>
        <a:p>
          <a:r>
            <a:rPr lang="en-US" baseline="0" dirty="0"/>
            <a:t>FSA documents</a:t>
          </a:r>
          <a:endParaRPr lang="en-US" dirty="0"/>
        </a:p>
      </dgm:t>
    </dgm:pt>
    <dgm:pt modelId="{3EDBB1ED-244E-4DA5-866C-A5E3E0F93246}" type="parTrans" cxnId="{43A36AD2-3B18-405F-B3C1-CCC2A8D612DD}">
      <dgm:prSet/>
      <dgm:spPr/>
      <dgm:t>
        <a:bodyPr/>
        <a:lstStyle/>
        <a:p>
          <a:endParaRPr lang="en-US"/>
        </a:p>
      </dgm:t>
    </dgm:pt>
    <dgm:pt modelId="{0A4FEA51-4C23-4DAF-B5BA-D362A1187184}" type="sibTrans" cxnId="{43A36AD2-3B18-405F-B3C1-CCC2A8D612DD}">
      <dgm:prSet/>
      <dgm:spPr/>
      <dgm:t>
        <a:bodyPr/>
        <a:lstStyle/>
        <a:p>
          <a:endParaRPr lang="en-US"/>
        </a:p>
      </dgm:t>
    </dgm:pt>
    <dgm:pt modelId="{D9E78503-DF78-45DF-B434-BC200EE09E64}">
      <dgm:prSet/>
      <dgm:spPr/>
      <dgm:t>
        <a:bodyPr/>
        <a:lstStyle/>
        <a:p>
          <a:r>
            <a:rPr lang="en-US" dirty="0"/>
            <a:t>Supplement to commercial lending programs, not a replacement.   </a:t>
          </a:r>
        </a:p>
      </dgm:t>
    </dgm:pt>
    <dgm:pt modelId="{737C574C-CCC1-4EFC-9ED7-8D725DCBF428}" type="parTrans" cxnId="{6DA89F2A-47F4-4BC3-BC8A-544F7A2711B5}">
      <dgm:prSet/>
      <dgm:spPr/>
      <dgm:t>
        <a:bodyPr/>
        <a:lstStyle/>
        <a:p>
          <a:endParaRPr lang="en-US"/>
        </a:p>
      </dgm:t>
    </dgm:pt>
    <dgm:pt modelId="{52639873-82A9-46D2-A1F1-6A1CE31646AB}" type="sibTrans" cxnId="{6DA89F2A-47F4-4BC3-BC8A-544F7A2711B5}">
      <dgm:prSet/>
      <dgm:spPr/>
      <dgm:t>
        <a:bodyPr/>
        <a:lstStyle/>
        <a:p>
          <a:endParaRPr lang="en-US"/>
        </a:p>
      </dgm:t>
    </dgm:pt>
    <dgm:pt modelId="{363DC9F6-6377-46A4-8EC3-AFBE661BBB9A}" type="pres">
      <dgm:prSet presAssocID="{F70C1070-53D3-4004-B9F8-A1CCAF778D0F}" presName="diagram" presStyleCnt="0">
        <dgm:presLayoutVars>
          <dgm:dir/>
          <dgm:resizeHandles val="exact"/>
        </dgm:presLayoutVars>
      </dgm:prSet>
      <dgm:spPr/>
    </dgm:pt>
    <dgm:pt modelId="{48456776-A088-485F-9CC7-AF3FE8A90C68}" type="pres">
      <dgm:prSet presAssocID="{4031AB67-EA6F-4EF8-A165-D175E8E16B59}" presName="node" presStyleLbl="node1" presStyleIdx="0" presStyleCnt="5">
        <dgm:presLayoutVars>
          <dgm:bulletEnabled val="1"/>
        </dgm:presLayoutVars>
      </dgm:prSet>
      <dgm:spPr/>
    </dgm:pt>
    <dgm:pt modelId="{028944C4-F286-4151-8A33-F890A8C8BD17}" type="pres">
      <dgm:prSet presAssocID="{FD43E19B-DF25-4057-856E-B38D1A3A32BC}" presName="sibTrans" presStyleCnt="0"/>
      <dgm:spPr/>
    </dgm:pt>
    <dgm:pt modelId="{1F02E416-F2CA-45B6-A41B-E9632AFFEF1C}" type="pres">
      <dgm:prSet presAssocID="{D1A12004-81A1-4E5A-9E88-CB7CC45A83D4}" presName="node" presStyleLbl="node1" presStyleIdx="1" presStyleCnt="5">
        <dgm:presLayoutVars>
          <dgm:bulletEnabled val="1"/>
        </dgm:presLayoutVars>
      </dgm:prSet>
      <dgm:spPr/>
    </dgm:pt>
    <dgm:pt modelId="{B38E2CAA-1363-4D03-B07C-77AF695EFF0F}" type="pres">
      <dgm:prSet presAssocID="{690D7E80-1AB4-4449-9B07-5425BC664BD2}" presName="sibTrans" presStyleCnt="0"/>
      <dgm:spPr/>
    </dgm:pt>
    <dgm:pt modelId="{EEBD3CE2-6CB7-43B6-8E4C-0B2F21334E7A}" type="pres">
      <dgm:prSet presAssocID="{FA030F2C-0E76-4734-BD21-FDD3DE8B2D31}" presName="node" presStyleLbl="node1" presStyleIdx="2" presStyleCnt="5">
        <dgm:presLayoutVars>
          <dgm:bulletEnabled val="1"/>
        </dgm:presLayoutVars>
      </dgm:prSet>
      <dgm:spPr/>
    </dgm:pt>
    <dgm:pt modelId="{F2091EA2-AD84-4E7A-A4D0-606275F40D61}" type="pres">
      <dgm:prSet presAssocID="{AD619758-5459-45AB-BCA2-FBA339F1D448}" presName="sibTrans" presStyleCnt="0"/>
      <dgm:spPr/>
    </dgm:pt>
    <dgm:pt modelId="{DE7A069C-981D-4DE1-B6AC-99846A82B6D1}" type="pres">
      <dgm:prSet presAssocID="{7E232C16-E8A5-4259-B8AD-DC4F8CD9E7AE}" presName="node" presStyleLbl="node1" presStyleIdx="3" presStyleCnt="5">
        <dgm:presLayoutVars>
          <dgm:bulletEnabled val="1"/>
        </dgm:presLayoutVars>
      </dgm:prSet>
      <dgm:spPr/>
    </dgm:pt>
    <dgm:pt modelId="{A8BCA997-4E91-40E6-BC3C-664EA29AC67E}" type="pres">
      <dgm:prSet presAssocID="{0A4FEA51-4C23-4DAF-B5BA-D362A1187184}" presName="sibTrans" presStyleCnt="0"/>
      <dgm:spPr/>
    </dgm:pt>
    <dgm:pt modelId="{3544520C-4273-4475-A18D-84D1C97216E4}" type="pres">
      <dgm:prSet presAssocID="{D9E78503-DF78-45DF-B434-BC200EE09E64}" presName="node" presStyleLbl="node1" presStyleIdx="4" presStyleCnt="5">
        <dgm:presLayoutVars>
          <dgm:bulletEnabled val="1"/>
        </dgm:presLayoutVars>
      </dgm:prSet>
      <dgm:spPr/>
    </dgm:pt>
  </dgm:ptLst>
  <dgm:cxnLst>
    <dgm:cxn modelId="{22980B03-70F0-44AC-8A4F-8E69BC943021}" type="presOf" srcId="{D1A12004-81A1-4E5A-9E88-CB7CC45A83D4}" destId="{1F02E416-F2CA-45B6-A41B-E9632AFFEF1C}" srcOrd="0" destOrd="0" presId="urn:microsoft.com/office/officeart/2005/8/layout/default"/>
    <dgm:cxn modelId="{6DA89F2A-47F4-4BC3-BC8A-544F7A2711B5}" srcId="{F70C1070-53D3-4004-B9F8-A1CCAF778D0F}" destId="{D9E78503-DF78-45DF-B434-BC200EE09E64}" srcOrd="4" destOrd="0" parTransId="{737C574C-CCC1-4EFC-9ED7-8D725DCBF428}" sibTransId="{52639873-82A9-46D2-A1F1-6A1CE31646AB}"/>
    <dgm:cxn modelId="{737CFD5C-97BA-4797-98FD-2D7AA5C88FC0}" type="presOf" srcId="{7E232C16-E8A5-4259-B8AD-DC4F8CD9E7AE}" destId="{DE7A069C-981D-4DE1-B6AC-99846A82B6D1}" srcOrd="0" destOrd="0" presId="urn:microsoft.com/office/officeart/2005/8/layout/default"/>
    <dgm:cxn modelId="{CDDD826F-16CF-44FF-B650-3AE328981D3D}" srcId="{F70C1070-53D3-4004-B9F8-A1CCAF778D0F}" destId="{FA030F2C-0E76-4734-BD21-FDD3DE8B2D31}" srcOrd="2" destOrd="0" parTransId="{58654422-2462-4647-AD20-C4B70E8617FA}" sibTransId="{AD619758-5459-45AB-BCA2-FBA339F1D448}"/>
    <dgm:cxn modelId="{A4CD6371-D043-4102-8FDB-BC770B70CE83}" type="presOf" srcId="{4031AB67-EA6F-4EF8-A165-D175E8E16B59}" destId="{48456776-A088-485F-9CC7-AF3FE8A90C68}" srcOrd="0" destOrd="0" presId="urn:microsoft.com/office/officeart/2005/8/layout/default"/>
    <dgm:cxn modelId="{9B7FC37D-CDAD-447E-AB94-F07CA3C6291C}" type="presOf" srcId="{FA030F2C-0E76-4734-BD21-FDD3DE8B2D31}" destId="{EEBD3CE2-6CB7-43B6-8E4C-0B2F21334E7A}" srcOrd="0" destOrd="0" presId="urn:microsoft.com/office/officeart/2005/8/layout/default"/>
    <dgm:cxn modelId="{FFBA4389-BF82-45EC-85BC-562968B25E59}" type="presOf" srcId="{F70C1070-53D3-4004-B9F8-A1CCAF778D0F}" destId="{363DC9F6-6377-46A4-8EC3-AFBE661BBB9A}" srcOrd="0" destOrd="0" presId="urn:microsoft.com/office/officeart/2005/8/layout/default"/>
    <dgm:cxn modelId="{10332AB0-CC52-4D0C-BFA4-5B6AE590589E}" type="presOf" srcId="{D9E78503-DF78-45DF-B434-BC200EE09E64}" destId="{3544520C-4273-4475-A18D-84D1C97216E4}" srcOrd="0" destOrd="0" presId="urn:microsoft.com/office/officeart/2005/8/layout/default"/>
    <dgm:cxn modelId="{68761FCC-83D7-44AC-B886-EFF857F700C1}" srcId="{F70C1070-53D3-4004-B9F8-A1CCAF778D0F}" destId="{D1A12004-81A1-4E5A-9E88-CB7CC45A83D4}" srcOrd="1" destOrd="0" parTransId="{2A92BA75-3D18-4E5C-8BE6-74D691D100B4}" sibTransId="{690D7E80-1AB4-4449-9B07-5425BC664BD2}"/>
    <dgm:cxn modelId="{43A36AD2-3B18-405F-B3C1-CCC2A8D612DD}" srcId="{F70C1070-53D3-4004-B9F8-A1CCAF778D0F}" destId="{7E232C16-E8A5-4259-B8AD-DC4F8CD9E7AE}" srcOrd="3" destOrd="0" parTransId="{3EDBB1ED-244E-4DA5-866C-A5E3E0F93246}" sibTransId="{0A4FEA51-4C23-4DAF-B5BA-D362A1187184}"/>
    <dgm:cxn modelId="{B61496EC-B4AB-494C-AA2E-C8AB8DEA36ED}" srcId="{F70C1070-53D3-4004-B9F8-A1CCAF778D0F}" destId="{4031AB67-EA6F-4EF8-A165-D175E8E16B59}" srcOrd="0" destOrd="0" parTransId="{C44B2E0B-0CB5-4AC5-8434-8CF935A4B96A}" sibTransId="{FD43E19B-DF25-4057-856E-B38D1A3A32BC}"/>
    <dgm:cxn modelId="{31EAD04D-34F0-42DD-AAE6-B03340126FAE}" type="presParOf" srcId="{363DC9F6-6377-46A4-8EC3-AFBE661BBB9A}" destId="{48456776-A088-485F-9CC7-AF3FE8A90C68}" srcOrd="0" destOrd="0" presId="urn:microsoft.com/office/officeart/2005/8/layout/default"/>
    <dgm:cxn modelId="{DE1A1A8F-8A6D-4B13-AA90-87072DF605CF}" type="presParOf" srcId="{363DC9F6-6377-46A4-8EC3-AFBE661BBB9A}" destId="{028944C4-F286-4151-8A33-F890A8C8BD17}" srcOrd="1" destOrd="0" presId="urn:microsoft.com/office/officeart/2005/8/layout/default"/>
    <dgm:cxn modelId="{CFB5A928-E4D0-45D5-B72D-E80A1D2B3230}" type="presParOf" srcId="{363DC9F6-6377-46A4-8EC3-AFBE661BBB9A}" destId="{1F02E416-F2CA-45B6-A41B-E9632AFFEF1C}" srcOrd="2" destOrd="0" presId="urn:microsoft.com/office/officeart/2005/8/layout/default"/>
    <dgm:cxn modelId="{40BA9298-7254-471D-BE49-06FA57230A92}" type="presParOf" srcId="{363DC9F6-6377-46A4-8EC3-AFBE661BBB9A}" destId="{B38E2CAA-1363-4D03-B07C-77AF695EFF0F}" srcOrd="3" destOrd="0" presId="urn:microsoft.com/office/officeart/2005/8/layout/default"/>
    <dgm:cxn modelId="{2E850E2A-8388-4205-A6C9-01E73B1A4C20}" type="presParOf" srcId="{363DC9F6-6377-46A4-8EC3-AFBE661BBB9A}" destId="{EEBD3CE2-6CB7-43B6-8E4C-0B2F21334E7A}" srcOrd="4" destOrd="0" presId="urn:microsoft.com/office/officeart/2005/8/layout/default"/>
    <dgm:cxn modelId="{E46D87B2-0F0A-4683-A77C-EF2CD072912D}" type="presParOf" srcId="{363DC9F6-6377-46A4-8EC3-AFBE661BBB9A}" destId="{F2091EA2-AD84-4E7A-A4D0-606275F40D61}" srcOrd="5" destOrd="0" presId="urn:microsoft.com/office/officeart/2005/8/layout/default"/>
    <dgm:cxn modelId="{394EADF0-9085-4043-99FE-0B6A018CF14D}" type="presParOf" srcId="{363DC9F6-6377-46A4-8EC3-AFBE661BBB9A}" destId="{DE7A069C-981D-4DE1-B6AC-99846A82B6D1}" srcOrd="6" destOrd="0" presId="urn:microsoft.com/office/officeart/2005/8/layout/default"/>
    <dgm:cxn modelId="{FC62F6ED-E6D9-4688-88F3-7CAAB6AAE404}" type="presParOf" srcId="{363DC9F6-6377-46A4-8EC3-AFBE661BBB9A}" destId="{A8BCA997-4E91-40E6-BC3C-664EA29AC67E}" srcOrd="7" destOrd="0" presId="urn:microsoft.com/office/officeart/2005/8/layout/default"/>
    <dgm:cxn modelId="{CE9AEB2E-DA45-4F94-B9A7-76A1EC04D855}" type="presParOf" srcId="{363DC9F6-6377-46A4-8EC3-AFBE661BBB9A}" destId="{3544520C-4273-4475-A18D-84D1C97216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5F872-7475-47DD-A2D0-921EBFF6CD70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C177935-110F-45E9-B364-EEEADF419776}">
      <dgm:prSet/>
      <dgm:spPr/>
      <dgm:t>
        <a:bodyPr/>
        <a:lstStyle/>
        <a:p>
          <a:r>
            <a:rPr lang="en-US"/>
            <a:t>5% down payment (minimum)</a:t>
          </a:r>
        </a:p>
      </dgm:t>
    </dgm:pt>
    <dgm:pt modelId="{87D0F810-F73D-461C-BF98-B47DDB52298B}" type="parTrans" cxnId="{FC0FBC06-F7EF-4438-85E4-F5F7BF02C66C}">
      <dgm:prSet/>
      <dgm:spPr/>
      <dgm:t>
        <a:bodyPr/>
        <a:lstStyle/>
        <a:p>
          <a:endParaRPr lang="en-US"/>
        </a:p>
      </dgm:t>
    </dgm:pt>
    <dgm:pt modelId="{B19ACE72-8052-4A36-9D9B-2AC94E2C6E1F}" type="sibTrans" cxnId="{FC0FBC06-F7EF-4438-85E4-F5F7BF02C66C}">
      <dgm:prSet/>
      <dgm:spPr/>
      <dgm:t>
        <a:bodyPr/>
        <a:lstStyle/>
        <a:p>
          <a:endParaRPr lang="en-US"/>
        </a:p>
      </dgm:t>
    </dgm:pt>
    <dgm:pt modelId="{45A39046-0FF5-48D3-B980-001557639866}">
      <dgm:prSet/>
      <dgm:spPr/>
      <dgm:t>
        <a:bodyPr/>
        <a:lstStyle/>
        <a:p>
          <a:r>
            <a:rPr lang="en-US"/>
            <a:t>FSA loan - 45% of purchase price up to a $300,150 maximum loan amount</a:t>
          </a:r>
        </a:p>
      </dgm:t>
    </dgm:pt>
    <dgm:pt modelId="{FC487041-315F-4132-8E11-6ADFF6815E21}" type="parTrans" cxnId="{AD57B34A-1160-4C40-A9F3-9B2BCFCC2DE0}">
      <dgm:prSet/>
      <dgm:spPr/>
      <dgm:t>
        <a:bodyPr/>
        <a:lstStyle/>
        <a:p>
          <a:endParaRPr lang="en-US"/>
        </a:p>
      </dgm:t>
    </dgm:pt>
    <dgm:pt modelId="{F979733E-1A00-49F5-9684-FE97D3E620B4}" type="sibTrans" cxnId="{AD57B34A-1160-4C40-A9F3-9B2BCFCC2DE0}">
      <dgm:prSet/>
      <dgm:spPr/>
      <dgm:t>
        <a:bodyPr/>
        <a:lstStyle/>
        <a:p>
          <a:endParaRPr lang="en-US"/>
        </a:p>
      </dgm:t>
    </dgm:pt>
    <dgm:pt modelId="{EA2DFD30-36EC-452C-A717-67CB225F077E}">
      <dgm:prSet/>
      <dgm:spPr/>
      <dgm:t>
        <a:bodyPr/>
        <a:lstStyle/>
        <a:p>
          <a:r>
            <a:rPr lang="en-US" dirty="0"/>
            <a:t>Balance of the financing must come from another source (Bank, FCS, contract, etc.)</a:t>
          </a:r>
        </a:p>
      </dgm:t>
    </dgm:pt>
    <dgm:pt modelId="{6CD8386D-E8EA-4678-A843-93C00D8EDE5E}" type="parTrans" cxnId="{92917697-FB3D-4A41-8877-2712905893E5}">
      <dgm:prSet/>
      <dgm:spPr/>
      <dgm:t>
        <a:bodyPr/>
        <a:lstStyle/>
        <a:p>
          <a:endParaRPr lang="en-US"/>
        </a:p>
      </dgm:t>
    </dgm:pt>
    <dgm:pt modelId="{EDBBC806-806F-4C82-A07A-600274D0A67C}" type="sibTrans" cxnId="{92917697-FB3D-4A41-8877-2712905893E5}">
      <dgm:prSet/>
      <dgm:spPr/>
      <dgm:t>
        <a:bodyPr/>
        <a:lstStyle/>
        <a:p>
          <a:endParaRPr lang="en-US"/>
        </a:p>
      </dgm:t>
    </dgm:pt>
    <dgm:pt modelId="{E8BA8458-01EE-4714-AF75-1FE3A449E639}">
      <dgm:prSet/>
      <dgm:spPr/>
      <dgm:t>
        <a:bodyPr/>
        <a:lstStyle/>
        <a:p>
          <a:r>
            <a:rPr lang="en-US" dirty="0"/>
            <a:t>FSA interest rate – 1.5% (Dec 2022)</a:t>
          </a:r>
        </a:p>
      </dgm:t>
    </dgm:pt>
    <dgm:pt modelId="{D6B3CCD8-5514-455A-B18E-AEB306DF97F1}" type="parTrans" cxnId="{148249E6-9C6B-47B2-9917-5AB4E6D01253}">
      <dgm:prSet/>
      <dgm:spPr/>
      <dgm:t>
        <a:bodyPr/>
        <a:lstStyle/>
        <a:p>
          <a:endParaRPr lang="en-US"/>
        </a:p>
      </dgm:t>
    </dgm:pt>
    <dgm:pt modelId="{4AD5B96B-5C6F-479B-8588-595CE8DF4E52}" type="sibTrans" cxnId="{148249E6-9C6B-47B2-9917-5AB4E6D01253}">
      <dgm:prSet/>
      <dgm:spPr/>
      <dgm:t>
        <a:bodyPr/>
        <a:lstStyle/>
        <a:p>
          <a:endParaRPr lang="en-US"/>
        </a:p>
      </dgm:t>
    </dgm:pt>
    <dgm:pt modelId="{FB7ECE8D-B493-4A9C-A4D6-595EF1E234B1}">
      <dgm:prSet/>
      <dgm:spPr/>
      <dgm:t>
        <a:bodyPr/>
        <a:lstStyle/>
        <a:p>
          <a:r>
            <a:rPr lang="en-US" dirty="0"/>
            <a:t>Repayment: FSA – 20 years</a:t>
          </a:r>
        </a:p>
        <a:p>
          <a:r>
            <a:rPr lang="en-US" dirty="0"/>
            <a:t>Other – 30 years</a:t>
          </a:r>
        </a:p>
      </dgm:t>
    </dgm:pt>
    <dgm:pt modelId="{7BA74F7A-7FC4-495D-9079-265CE256EEA5}" type="parTrans" cxnId="{896AF15B-E1B9-4130-A895-EFD46E28A267}">
      <dgm:prSet/>
      <dgm:spPr/>
      <dgm:t>
        <a:bodyPr/>
        <a:lstStyle/>
        <a:p>
          <a:endParaRPr lang="en-US"/>
        </a:p>
      </dgm:t>
    </dgm:pt>
    <dgm:pt modelId="{50B6EB11-E720-44AB-9360-AA4F2EC10440}" type="sibTrans" cxnId="{896AF15B-E1B9-4130-A895-EFD46E28A267}">
      <dgm:prSet/>
      <dgm:spPr/>
      <dgm:t>
        <a:bodyPr/>
        <a:lstStyle/>
        <a:p>
          <a:endParaRPr lang="en-US"/>
        </a:p>
      </dgm:t>
    </dgm:pt>
    <dgm:pt modelId="{CA6965DF-2440-46F1-AA22-A78461608D6B}">
      <dgm:prSet/>
      <dgm:spPr/>
      <dgm:t>
        <a:bodyPr/>
        <a:lstStyle/>
        <a:p>
          <a:r>
            <a:rPr lang="en-US"/>
            <a:t>Funds for purchases only</a:t>
          </a:r>
        </a:p>
      </dgm:t>
    </dgm:pt>
    <dgm:pt modelId="{E8CAA3CF-904B-47FA-B00F-35C0D006A1AB}" type="parTrans" cxnId="{9AE0CD96-FD8D-471B-971F-71E7CDF6F4D8}">
      <dgm:prSet/>
      <dgm:spPr/>
      <dgm:t>
        <a:bodyPr/>
        <a:lstStyle/>
        <a:p>
          <a:endParaRPr lang="en-US"/>
        </a:p>
      </dgm:t>
    </dgm:pt>
    <dgm:pt modelId="{E52D1B46-F532-410C-A07C-E2E491924FF8}" type="sibTrans" cxnId="{9AE0CD96-FD8D-471B-971F-71E7CDF6F4D8}">
      <dgm:prSet/>
      <dgm:spPr/>
      <dgm:t>
        <a:bodyPr/>
        <a:lstStyle/>
        <a:p>
          <a:endParaRPr lang="en-US"/>
        </a:p>
      </dgm:t>
    </dgm:pt>
    <dgm:pt modelId="{32773580-18E8-477B-B614-B545A2F31FC4}" type="pres">
      <dgm:prSet presAssocID="{A095F872-7475-47DD-A2D0-921EBFF6CD70}" presName="diagram" presStyleCnt="0">
        <dgm:presLayoutVars>
          <dgm:dir/>
          <dgm:resizeHandles val="exact"/>
        </dgm:presLayoutVars>
      </dgm:prSet>
      <dgm:spPr/>
    </dgm:pt>
    <dgm:pt modelId="{04B7E857-A7E2-422B-95C5-23C28A2D40E4}" type="pres">
      <dgm:prSet presAssocID="{5C177935-110F-45E9-B364-EEEADF419776}" presName="node" presStyleLbl="node1" presStyleIdx="0" presStyleCnt="6">
        <dgm:presLayoutVars>
          <dgm:bulletEnabled val="1"/>
        </dgm:presLayoutVars>
      </dgm:prSet>
      <dgm:spPr/>
    </dgm:pt>
    <dgm:pt modelId="{C34D4471-5D2A-41F5-83DE-CF05F058070D}" type="pres">
      <dgm:prSet presAssocID="{B19ACE72-8052-4A36-9D9B-2AC94E2C6E1F}" presName="sibTrans" presStyleCnt="0"/>
      <dgm:spPr/>
    </dgm:pt>
    <dgm:pt modelId="{41C76DCC-5AE1-48A2-B67A-70A8E5EB91A7}" type="pres">
      <dgm:prSet presAssocID="{45A39046-0FF5-48D3-B980-001557639866}" presName="node" presStyleLbl="node1" presStyleIdx="1" presStyleCnt="6">
        <dgm:presLayoutVars>
          <dgm:bulletEnabled val="1"/>
        </dgm:presLayoutVars>
      </dgm:prSet>
      <dgm:spPr/>
    </dgm:pt>
    <dgm:pt modelId="{D411AB73-97A6-48E3-9AE1-690E3D8797BD}" type="pres">
      <dgm:prSet presAssocID="{F979733E-1A00-49F5-9684-FE97D3E620B4}" presName="sibTrans" presStyleCnt="0"/>
      <dgm:spPr/>
    </dgm:pt>
    <dgm:pt modelId="{A2B433CE-3538-4EA6-94C7-A0605825C062}" type="pres">
      <dgm:prSet presAssocID="{EA2DFD30-36EC-452C-A717-67CB225F077E}" presName="node" presStyleLbl="node1" presStyleIdx="2" presStyleCnt="6">
        <dgm:presLayoutVars>
          <dgm:bulletEnabled val="1"/>
        </dgm:presLayoutVars>
      </dgm:prSet>
      <dgm:spPr/>
    </dgm:pt>
    <dgm:pt modelId="{3778050C-6FD1-4B37-B7C5-B6CDC331DB85}" type="pres">
      <dgm:prSet presAssocID="{EDBBC806-806F-4C82-A07A-600274D0A67C}" presName="sibTrans" presStyleCnt="0"/>
      <dgm:spPr/>
    </dgm:pt>
    <dgm:pt modelId="{42734086-7C4A-4BC0-BBF9-75DA171759CA}" type="pres">
      <dgm:prSet presAssocID="{E8BA8458-01EE-4714-AF75-1FE3A449E639}" presName="node" presStyleLbl="node1" presStyleIdx="3" presStyleCnt="6">
        <dgm:presLayoutVars>
          <dgm:bulletEnabled val="1"/>
        </dgm:presLayoutVars>
      </dgm:prSet>
      <dgm:spPr/>
    </dgm:pt>
    <dgm:pt modelId="{0AB12105-B15E-47C2-BDB0-F7D2055E6E5C}" type="pres">
      <dgm:prSet presAssocID="{4AD5B96B-5C6F-479B-8588-595CE8DF4E52}" presName="sibTrans" presStyleCnt="0"/>
      <dgm:spPr/>
    </dgm:pt>
    <dgm:pt modelId="{3B6EDF14-D030-4326-81E6-E3155E122FB9}" type="pres">
      <dgm:prSet presAssocID="{FB7ECE8D-B493-4A9C-A4D6-595EF1E234B1}" presName="node" presStyleLbl="node1" presStyleIdx="4" presStyleCnt="6">
        <dgm:presLayoutVars>
          <dgm:bulletEnabled val="1"/>
        </dgm:presLayoutVars>
      </dgm:prSet>
      <dgm:spPr/>
    </dgm:pt>
    <dgm:pt modelId="{87407BFB-DE41-419A-8FB8-E43B047B741A}" type="pres">
      <dgm:prSet presAssocID="{50B6EB11-E720-44AB-9360-AA4F2EC10440}" presName="sibTrans" presStyleCnt="0"/>
      <dgm:spPr/>
    </dgm:pt>
    <dgm:pt modelId="{D50E470D-2B18-484A-AB09-EC3FAE2CB06E}" type="pres">
      <dgm:prSet presAssocID="{CA6965DF-2440-46F1-AA22-A78461608D6B}" presName="node" presStyleLbl="node1" presStyleIdx="5" presStyleCnt="6">
        <dgm:presLayoutVars>
          <dgm:bulletEnabled val="1"/>
        </dgm:presLayoutVars>
      </dgm:prSet>
      <dgm:spPr/>
    </dgm:pt>
  </dgm:ptLst>
  <dgm:cxnLst>
    <dgm:cxn modelId="{FC0FBC06-F7EF-4438-85E4-F5F7BF02C66C}" srcId="{A095F872-7475-47DD-A2D0-921EBFF6CD70}" destId="{5C177935-110F-45E9-B364-EEEADF419776}" srcOrd="0" destOrd="0" parTransId="{87D0F810-F73D-461C-BF98-B47DDB52298B}" sibTransId="{B19ACE72-8052-4A36-9D9B-2AC94E2C6E1F}"/>
    <dgm:cxn modelId="{39CE000B-4B16-4AFC-908A-254486B741C1}" type="presOf" srcId="{FB7ECE8D-B493-4A9C-A4D6-595EF1E234B1}" destId="{3B6EDF14-D030-4326-81E6-E3155E122FB9}" srcOrd="0" destOrd="0" presId="urn:microsoft.com/office/officeart/2005/8/layout/default"/>
    <dgm:cxn modelId="{44C1FA1F-0B79-4DB6-8B8B-01E234E4885D}" type="presOf" srcId="{E8BA8458-01EE-4714-AF75-1FE3A449E639}" destId="{42734086-7C4A-4BC0-BBF9-75DA171759CA}" srcOrd="0" destOrd="0" presId="urn:microsoft.com/office/officeart/2005/8/layout/default"/>
    <dgm:cxn modelId="{36043431-D21D-4545-8937-492679296443}" type="presOf" srcId="{CA6965DF-2440-46F1-AA22-A78461608D6B}" destId="{D50E470D-2B18-484A-AB09-EC3FAE2CB06E}" srcOrd="0" destOrd="0" presId="urn:microsoft.com/office/officeart/2005/8/layout/default"/>
    <dgm:cxn modelId="{896AF15B-E1B9-4130-A895-EFD46E28A267}" srcId="{A095F872-7475-47DD-A2D0-921EBFF6CD70}" destId="{FB7ECE8D-B493-4A9C-A4D6-595EF1E234B1}" srcOrd="4" destOrd="0" parTransId="{7BA74F7A-7FC4-495D-9079-265CE256EEA5}" sibTransId="{50B6EB11-E720-44AB-9360-AA4F2EC10440}"/>
    <dgm:cxn modelId="{AD57B34A-1160-4C40-A9F3-9B2BCFCC2DE0}" srcId="{A095F872-7475-47DD-A2D0-921EBFF6CD70}" destId="{45A39046-0FF5-48D3-B980-001557639866}" srcOrd="1" destOrd="0" parTransId="{FC487041-315F-4132-8E11-6ADFF6815E21}" sibTransId="{F979733E-1A00-49F5-9684-FE97D3E620B4}"/>
    <dgm:cxn modelId="{0B25667F-5516-435C-BA91-43EF19E7CF5D}" type="presOf" srcId="{EA2DFD30-36EC-452C-A717-67CB225F077E}" destId="{A2B433CE-3538-4EA6-94C7-A0605825C062}" srcOrd="0" destOrd="0" presId="urn:microsoft.com/office/officeart/2005/8/layout/default"/>
    <dgm:cxn modelId="{9AE0CD96-FD8D-471B-971F-71E7CDF6F4D8}" srcId="{A095F872-7475-47DD-A2D0-921EBFF6CD70}" destId="{CA6965DF-2440-46F1-AA22-A78461608D6B}" srcOrd="5" destOrd="0" parTransId="{E8CAA3CF-904B-47FA-B00F-35C0D006A1AB}" sibTransId="{E52D1B46-F532-410C-A07C-E2E491924FF8}"/>
    <dgm:cxn modelId="{92917697-FB3D-4A41-8877-2712905893E5}" srcId="{A095F872-7475-47DD-A2D0-921EBFF6CD70}" destId="{EA2DFD30-36EC-452C-A717-67CB225F077E}" srcOrd="2" destOrd="0" parTransId="{6CD8386D-E8EA-4678-A843-93C00D8EDE5E}" sibTransId="{EDBBC806-806F-4C82-A07A-600274D0A67C}"/>
    <dgm:cxn modelId="{E141CFC8-2FB0-42C2-BD5A-2FC9AAF41A0F}" type="presOf" srcId="{5C177935-110F-45E9-B364-EEEADF419776}" destId="{04B7E857-A7E2-422B-95C5-23C28A2D40E4}" srcOrd="0" destOrd="0" presId="urn:microsoft.com/office/officeart/2005/8/layout/default"/>
    <dgm:cxn modelId="{0EC015CB-A641-435A-811A-278E29AD9165}" type="presOf" srcId="{45A39046-0FF5-48D3-B980-001557639866}" destId="{41C76DCC-5AE1-48A2-B67A-70A8E5EB91A7}" srcOrd="0" destOrd="0" presId="urn:microsoft.com/office/officeart/2005/8/layout/default"/>
    <dgm:cxn modelId="{148249E6-9C6B-47B2-9917-5AB4E6D01253}" srcId="{A095F872-7475-47DD-A2D0-921EBFF6CD70}" destId="{E8BA8458-01EE-4714-AF75-1FE3A449E639}" srcOrd="3" destOrd="0" parTransId="{D6B3CCD8-5514-455A-B18E-AEB306DF97F1}" sibTransId="{4AD5B96B-5C6F-479B-8588-595CE8DF4E52}"/>
    <dgm:cxn modelId="{80744FF2-1126-4CFF-BB56-22CBE5E9DD48}" type="presOf" srcId="{A095F872-7475-47DD-A2D0-921EBFF6CD70}" destId="{32773580-18E8-477B-B614-B545A2F31FC4}" srcOrd="0" destOrd="0" presId="urn:microsoft.com/office/officeart/2005/8/layout/default"/>
    <dgm:cxn modelId="{19C086CF-B1D2-4698-BEFD-DC243EA2DEC7}" type="presParOf" srcId="{32773580-18E8-477B-B614-B545A2F31FC4}" destId="{04B7E857-A7E2-422B-95C5-23C28A2D40E4}" srcOrd="0" destOrd="0" presId="urn:microsoft.com/office/officeart/2005/8/layout/default"/>
    <dgm:cxn modelId="{76707C3C-B563-4AA2-8E9F-F85E7C42B649}" type="presParOf" srcId="{32773580-18E8-477B-B614-B545A2F31FC4}" destId="{C34D4471-5D2A-41F5-83DE-CF05F058070D}" srcOrd="1" destOrd="0" presId="urn:microsoft.com/office/officeart/2005/8/layout/default"/>
    <dgm:cxn modelId="{AE5B7FAB-EEBD-442F-8A3C-907D3A4EE85F}" type="presParOf" srcId="{32773580-18E8-477B-B614-B545A2F31FC4}" destId="{41C76DCC-5AE1-48A2-B67A-70A8E5EB91A7}" srcOrd="2" destOrd="0" presId="urn:microsoft.com/office/officeart/2005/8/layout/default"/>
    <dgm:cxn modelId="{95958118-B60C-40CD-9E31-20D7FFE9B912}" type="presParOf" srcId="{32773580-18E8-477B-B614-B545A2F31FC4}" destId="{D411AB73-97A6-48E3-9AE1-690E3D8797BD}" srcOrd="3" destOrd="0" presId="urn:microsoft.com/office/officeart/2005/8/layout/default"/>
    <dgm:cxn modelId="{D8E9BBD5-3AD5-4F93-A573-A60A824A1AA1}" type="presParOf" srcId="{32773580-18E8-477B-B614-B545A2F31FC4}" destId="{A2B433CE-3538-4EA6-94C7-A0605825C062}" srcOrd="4" destOrd="0" presId="urn:microsoft.com/office/officeart/2005/8/layout/default"/>
    <dgm:cxn modelId="{741E3D10-F861-49B5-893A-3B61EE31AFDF}" type="presParOf" srcId="{32773580-18E8-477B-B614-B545A2F31FC4}" destId="{3778050C-6FD1-4B37-B7C5-B6CDC331DB85}" srcOrd="5" destOrd="0" presId="urn:microsoft.com/office/officeart/2005/8/layout/default"/>
    <dgm:cxn modelId="{14BF1571-A706-4C83-BB6E-698D4172A5AD}" type="presParOf" srcId="{32773580-18E8-477B-B614-B545A2F31FC4}" destId="{42734086-7C4A-4BC0-BBF9-75DA171759CA}" srcOrd="6" destOrd="0" presId="urn:microsoft.com/office/officeart/2005/8/layout/default"/>
    <dgm:cxn modelId="{0D6688A0-CBE8-45AE-83D6-4E0EDB54AFBB}" type="presParOf" srcId="{32773580-18E8-477B-B614-B545A2F31FC4}" destId="{0AB12105-B15E-47C2-BDB0-F7D2055E6E5C}" srcOrd="7" destOrd="0" presId="urn:microsoft.com/office/officeart/2005/8/layout/default"/>
    <dgm:cxn modelId="{101D8961-ABCD-4008-848E-C0184C7B8A7A}" type="presParOf" srcId="{32773580-18E8-477B-B614-B545A2F31FC4}" destId="{3B6EDF14-D030-4326-81E6-E3155E122FB9}" srcOrd="8" destOrd="0" presId="urn:microsoft.com/office/officeart/2005/8/layout/default"/>
    <dgm:cxn modelId="{AD956027-3919-4839-AEFD-04D25B61B57B}" type="presParOf" srcId="{32773580-18E8-477B-B614-B545A2F31FC4}" destId="{87407BFB-DE41-419A-8FB8-E43B047B741A}" srcOrd="9" destOrd="0" presId="urn:microsoft.com/office/officeart/2005/8/layout/default"/>
    <dgm:cxn modelId="{8A1241B6-2D18-4C84-BAEA-87E0C10B4446}" type="presParOf" srcId="{32773580-18E8-477B-B614-B545A2F31FC4}" destId="{D50E470D-2B18-484A-AB09-EC3FAE2CB06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2CCB9E-A929-4DCE-8C11-01CA64FCE6BD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85E2017-C6EC-4B64-B2B9-E54945341E89}">
      <dgm:prSet/>
      <dgm:spPr/>
      <dgm:t>
        <a:bodyPr/>
        <a:lstStyle/>
        <a:p>
          <a:r>
            <a:rPr lang="en-US"/>
            <a:t>FSA’s loan is limited to 50% of the financing</a:t>
          </a:r>
        </a:p>
      </dgm:t>
    </dgm:pt>
    <dgm:pt modelId="{F188779C-D983-45B4-BE9E-757A04FEB8D2}" type="parTrans" cxnId="{56E629F2-DE9B-4C17-8B55-DE3B2ADBA67C}">
      <dgm:prSet/>
      <dgm:spPr/>
      <dgm:t>
        <a:bodyPr/>
        <a:lstStyle/>
        <a:p>
          <a:endParaRPr lang="en-US"/>
        </a:p>
      </dgm:t>
    </dgm:pt>
    <dgm:pt modelId="{A913A2BE-89AF-4F00-8172-0FE2CE08E5A7}" type="sibTrans" cxnId="{56E629F2-DE9B-4C17-8B55-DE3B2ADBA67C}">
      <dgm:prSet/>
      <dgm:spPr/>
      <dgm:t>
        <a:bodyPr/>
        <a:lstStyle/>
        <a:p>
          <a:endParaRPr lang="en-US"/>
        </a:p>
      </dgm:t>
    </dgm:pt>
    <dgm:pt modelId="{06DAC49B-46A1-4390-94C4-D16671A36098}">
      <dgm:prSet/>
      <dgm:spPr/>
      <dgm:t>
        <a:bodyPr/>
        <a:lstStyle/>
        <a:p>
          <a:r>
            <a:rPr lang="en-US" dirty="0"/>
            <a:t>Balance of the financing must come from another source (Bank, Farm Credit Services, contract, etc.)</a:t>
          </a:r>
        </a:p>
      </dgm:t>
    </dgm:pt>
    <dgm:pt modelId="{B46E5724-09DA-45DD-8693-736F7D72E89D}" type="parTrans" cxnId="{1DA065BD-B2FE-4F7C-81B1-FD3AEC8A1820}">
      <dgm:prSet/>
      <dgm:spPr/>
      <dgm:t>
        <a:bodyPr/>
        <a:lstStyle/>
        <a:p>
          <a:endParaRPr lang="en-US"/>
        </a:p>
      </dgm:t>
    </dgm:pt>
    <dgm:pt modelId="{ED6C8988-E17D-41A4-B7B7-CFA0BABD8EF0}" type="sibTrans" cxnId="{1DA065BD-B2FE-4F7C-81B1-FD3AEC8A1820}">
      <dgm:prSet/>
      <dgm:spPr/>
      <dgm:t>
        <a:bodyPr/>
        <a:lstStyle/>
        <a:p>
          <a:endParaRPr lang="en-US"/>
        </a:p>
      </dgm:t>
    </dgm:pt>
    <dgm:pt modelId="{0117DA50-025A-475B-BEE4-7A7ADB888DB8}">
      <dgm:prSet/>
      <dgm:spPr/>
      <dgm:t>
        <a:bodyPr/>
        <a:lstStyle/>
        <a:p>
          <a:r>
            <a:rPr lang="en-US" dirty="0"/>
            <a:t>Interest rate – </a:t>
          </a:r>
        </a:p>
        <a:p>
          <a:r>
            <a:rPr lang="en-US" dirty="0"/>
            <a:t> 3% (Dec 2022)</a:t>
          </a:r>
        </a:p>
        <a:p>
          <a:endParaRPr lang="en-US" dirty="0"/>
        </a:p>
      </dgm:t>
    </dgm:pt>
    <dgm:pt modelId="{AFDD0BF0-EA52-46B3-8D62-AA8B896FDD16}" type="parTrans" cxnId="{81FA5860-1D29-4092-8539-72093DB59E2D}">
      <dgm:prSet/>
      <dgm:spPr/>
      <dgm:t>
        <a:bodyPr/>
        <a:lstStyle/>
        <a:p>
          <a:endParaRPr lang="en-US"/>
        </a:p>
      </dgm:t>
    </dgm:pt>
    <dgm:pt modelId="{E712FEA9-5A33-4DFF-8786-E4EE405349DD}" type="sibTrans" cxnId="{81FA5860-1D29-4092-8539-72093DB59E2D}">
      <dgm:prSet/>
      <dgm:spPr/>
      <dgm:t>
        <a:bodyPr/>
        <a:lstStyle/>
        <a:p>
          <a:endParaRPr lang="en-US"/>
        </a:p>
      </dgm:t>
    </dgm:pt>
    <dgm:pt modelId="{2B3E5453-57E2-4CBE-81BD-DB4650F55A5C}">
      <dgm:prSet/>
      <dgm:spPr/>
      <dgm:t>
        <a:bodyPr/>
        <a:lstStyle/>
        <a:p>
          <a:r>
            <a:rPr lang="en-US" dirty="0"/>
            <a:t>Repayment terms – 30 to 40 years based on cash flow</a:t>
          </a:r>
        </a:p>
      </dgm:t>
    </dgm:pt>
    <dgm:pt modelId="{5519BBE6-6ADB-4B0B-AB3D-4B26CE349535}" type="parTrans" cxnId="{453D8556-BA08-462D-A9C1-04CEF2D6ED9C}">
      <dgm:prSet/>
      <dgm:spPr/>
      <dgm:t>
        <a:bodyPr/>
        <a:lstStyle/>
        <a:p>
          <a:endParaRPr lang="en-US"/>
        </a:p>
      </dgm:t>
    </dgm:pt>
    <dgm:pt modelId="{A5CE6C5D-E2D3-4958-9187-B39E9155F588}" type="sibTrans" cxnId="{453D8556-BA08-462D-A9C1-04CEF2D6ED9C}">
      <dgm:prSet/>
      <dgm:spPr/>
      <dgm:t>
        <a:bodyPr/>
        <a:lstStyle/>
        <a:p>
          <a:endParaRPr lang="en-US"/>
        </a:p>
      </dgm:t>
    </dgm:pt>
    <dgm:pt modelId="{B9101D81-AB0E-427B-A474-FAAAFA823FBA}">
      <dgm:prSet/>
      <dgm:spPr/>
      <dgm:t>
        <a:bodyPr/>
        <a:lstStyle/>
        <a:p>
          <a:r>
            <a:rPr lang="en-US"/>
            <a:t>FSA loan maximum - $600,000 (no maximum purchase price) </a:t>
          </a:r>
        </a:p>
      </dgm:t>
    </dgm:pt>
    <dgm:pt modelId="{D69551AB-96B5-42E5-8DE3-1CC3B31D2B27}" type="parTrans" cxnId="{1396F571-314A-45C4-BD47-5F4C1BF6D29D}">
      <dgm:prSet/>
      <dgm:spPr/>
      <dgm:t>
        <a:bodyPr/>
        <a:lstStyle/>
        <a:p>
          <a:endParaRPr lang="en-US"/>
        </a:p>
      </dgm:t>
    </dgm:pt>
    <dgm:pt modelId="{343B8E32-0AF1-42FF-AB3F-C0BEA8DBABC4}" type="sibTrans" cxnId="{1396F571-314A-45C4-BD47-5F4C1BF6D29D}">
      <dgm:prSet/>
      <dgm:spPr/>
      <dgm:t>
        <a:bodyPr/>
        <a:lstStyle/>
        <a:p>
          <a:endParaRPr lang="en-US"/>
        </a:p>
      </dgm:t>
    </dgm:pt>
    <dgm:pt modelId="{DA022B66-7DFA-4675-A97C-C6ADFC1E4C5B}">
      <dgm:prSet/>
      <dgm:spPr/>
      <dgm:t>
        <a:bodyPr/>
        <a:lstStyle/>
        <a:p>
          <a:r>
            <a:rPr lang="en-US"/>
            <a:t>FSA can take a second lien on the property being purchased </a:t>
          </a:r>
        </a:p>
      </dgm:t>
    </dgm:pt>
    <dgm:pt modelId="{952AA19D-5219-492D-BD85-27D239EA93CB}" type="parTrans" cxnId="{D905814D-2258-484D-AE2E-F8C8644C24EF}">
      <dgm:prSet/>
      <dgm:spPr/>
      <dgm:t>
        <a:bodyPr/>
        <a:lstStyle/>
        <a:p>
          <a:endParaRPr lang="en-US"/>
        </a:p>
      </dgm:t>
    </dgm:pt>
    <dgm:pt modelId="{BB4A940B-B23B-4061-9A10-2A28439C7705}" type="sibTrans" cxnId="{D905814D-2258-484D-AE2E-F8C8644C24EF}">
      <dgm:prSet/>
      <dgm:spPr/>
      <dgm:t>
        <a:bodyPr/>
        <a:lstStyle/>
        <a:p>
          <a:endParaRPr lang="en-US"/>
        </a:p>
      </dgm:t>
    </dgm:pt>
    <dgm:pt modelId="{C2AF34E2-393A-4F54-A930-57E5505CA658}" type="pres">
      <dgm:prSet presAssocID="{6A2CCB9E-A929-4DCE-8C11-01CA64FCE6BD}" presName="diagram" presStyleCnt="0">
        <dgm:presLayoutVars>
          <dgm:dir/>
          <dgm:resizeHandles val="exact"/>
        </dgm:presLayoutVars>
      </dgm:prSet>
      <dgm:spPr/>
    </dgm:pt>
    <dgm:pt modelId="{7B6BF8E3-F9CF-4BE2-9D1E-00C5A56474E8}" type="pres">
      <dgm:prSet presAssocID="{585E2017-C6EC-4B64-B2B9-E54945341E89}" presName="node" presStyleLbl="node1" presStyleIdx="0" presStyleCnt="6">
        <dgm:presLayoutVars>
          <dgm:bulletEnabled val="1"/>
        </dgm:presLayoutVars>
      </dgm:prSet>
      <dgm:spPr/>
    </dgm:pt>
    <dgm:pt modelId="{0CD496FE-F357-41F7-8530-7034CA46F601}" type="pres">
      <dgm:prSet presAssocID="{A913A2BE-89AF-4F00-8172-0FE2CE08E5A7}" presName="sibTrans" presStyleCnt="0"/>
      <dgm:spPr/>
    </dgm:pt>
    <dgm:pt modelId="{10B6B647-B054-4CAA-871C-8618CDBCBAAB}" type="pres">
      <dgm:prSet presAssocID="{06DAC49B-46A1-4390-94C4-D16671A36098}" presName="node" presStyleLbl="node1" presStyleIdx="1" presStyleCnt="6">
        <dgm:presLayoutVars>
          <dgm:bulletEnabled val="1"/>
        </dgm:presLayoutVars>
      </dgm:prSet>
      <dgm:spPr/>
    </dgm:pt>
    <dgm:pt modelId="{4B42BCD0-C8C6-4B17-95E9-83FDD7F0EB6F}" type="pres">
      <dgm:prSet presAssocID="{ED6C8988-E17D-41A4-B7B7-CFA0BABD8EF0}" presName="sibTrans" presStyleCnt="0"/>
      <dgm:spPr/>
    </dgm:pt>
    <dgm:pt modelId="{57196BCB-923D-4D4F-B1B9-C31D9CDE755E}" type="pres">
      <dgm:prSet presAssocID="{0117DA50-025A-475B-BEE4-7A7ADB888DB8}" presName="node" presStyleLbl="node1" presStyleIdx="2" presStyleCnt="6">
        <dgm:presLayoutVars>
          <dgm:bulletEnabled val="1"/>
        </dgm:presLayoutVars>
      </dgm:prSet>
      <dgm:spPr/>
    </dgm:pt>
    <dgm:pt modelId="{EC96355A-E9EC-4D39-939B-17A0E2BF2908}" type="pres">
      <dgm:prSet presAssocID="{E712FEA9-5A33-4DFF-8786-E4EE405349DD}" presName="sibTrans" presStyleCnt="0"/>
      <dgm:spPr/>
    </dgm:pt>
    <dgm:pt modelId="{D38E64DD-8140-48E7-A868-E864F2A22591}" type="pres">
      <dgm:prSet presAssocID="{2B3E5453-57E2-4CBE-81BD-DB4650F55A5C}" presName="node" presStyleLbl="node1" presStyleIdx="3" presStyleCnt="6">
        <dgm:presLayoutVars>
          <dgm:bulletEnabled val="1"/>
        </dgm:presLayoutVars>
      </dgm:prSet>
      <dgm:spPr/>
    </dgm:pt>
    <dgm:pt modelId="{CE5544A7-14DC-4F91-8F29-402680E9F214}" type="pres">
      <dgm:prSet presAssocID="{A5CE6C5D-E2D3-4958-9187-B39E9155F588}" presName="sibTrans" presStyleCnt="0"/>
      <dgm:spPr/>
    </dgm:pt>
    <dgm:pt modelId="{BEB0165B-8164-4121-84F0-C0E396B52BE4}" type="pres">
      <dgm:prSet presAssocID="{B9101D81-AB0E-427B-A474-FAAAFA823FBA}" presName="node" presStyleLbl="node1" presStyleIdx="4" presStyleCnt="6">
        <dgm:presLayoutVars>
          <dgm:bulletEnabled val="1"/>
        </dgm:presLayoutVars>
      </dgm:prSet>
      <dgm:spPr/>
    </dgm:pt>
    <dgm:pt modelId="{E457EFE2-B2E3-46C8-8E51-7F7071FACE26}" type="pres">
      <dgm:prSet presAssocID="{343B8E32-0AF1-42FF-AB3F-C0BEA8DBABC4}" presName="sibTrans" presStyleCnt="0"/>
      <dgm:spPr/>
    </dgm:pt>
    <dgm:pt modelId="{73C2804F-2F72-4C6B-80A9-8A458C0E0822}" type="pres">
      <dgm:prSet presAssocID="{DA022B66-7DFA-4675-A97C-C6ADFC1E4C5B}" presName="node" presStyleLbl="node1" presStyleIdx="5" presStyleCnt="6">
        <dgm:presLayoutVars>
          <dgm:bulletEnabled val="1"/>
        </dgm:presLayoutVars>
      </dgm:prSet>
      <dgm:spPr/>
    </dgm:pt>
  </dgm:ptLst>
  <dgm:cxnLst>
    <dgm:cxn modelId="{97614B06-DF73-4302-AC08-38F34FBA8A4E}" type="presOf" srcId="{0117DA50-025A-475B-BEE4-7A7ADB888DB8}" destId="{57196BCB-923D-4D4F-B1B9-C31D9CDE755E}" srcOrd="0" destOrd="0" presId="urn:microsoft.com/office/officeart/2005/8/layout/default"/>
    <dgm:cxn modelId="{52B3C923-62D9-4E87-9410-19F60CAA6967}" type="presOf" srcId="{DA022B66-7DFA-4675-A97C-C6ADFC1E4C5B}" destId="{73C2804F-2F72-4C6B-80A9-8A458C0E0822}" srcOrd="0" destOrd="0" presId="urn:microsoft.com/office/officeart/2005/8/layout/default"/>
    <dgm:cxn modelId="{81FA5860-1D29-4092-8539-72093DB59E2D}" srcId="{6A2CCB9E-A929-4DCE-8C11-01CA64FCE6BD}" destId="{0117DA50-025A-475B-BEE4-7A7ADB888DB8}" srcOrd="2" destOrd="0" parTransId="{AFDD0BF0-EA52-46B3-8D62-AA8B896FDD16}" sibTransId="{E712FEA9-5A33-4DFF-8786-E4EE405349DD}"/>
    <dgm:cxn modelId="{D905814D-2258-484D-AE2E-F8C8644C24EF}" srcId="{6A2CCB9E-A929-4DCE-8C11-01CA64FCE6BD}" destId="{DA022B66-7DFA-4675-A97C-C6ADFC1E4C5B}" srcOrd="5" destOrd="0" parTransId="{952AA19D-5219-492D-BD85-27D239EA93CB}" sibTransId="{BB4A940B-B23B-4061-9A10-2A28439C7705}"/>
    <dgm:cxn modelId="{1396F571-314A-45C4-BD47-5F4C1BF6D29D}" srcId="{6A2CCB9E-A929-4DCE-8C11-01CA64FCE6BD}" destId="{B9101D81-AB0E-427B-A474-FAAAFA823FBA}" srcOrd="4" destOrd="0" parTransId="{D69551AB-96B5-42E5-8DE3-1CC3B31D2B27}" sibTransId="{343B8E32-0AF1-42FF-AB3F-C0BEA8DBABC4}"/>
    <dgm:cxn modelId="{453D8556-BA08-462D-A9C1-04CEF2D6ED9C}" srcId="{6A2CCB9E-A929-4DCE-8C11-01CA64FCE6BD}" destId="{2B3E5453-57E2-4CBE-81BD-DB4650F55A5C}" srcOrd="3" destOrd="0" parTransId="{5519BBE6-6ADB-4B0B-AB3D-4B26CE349535}" sibTransId="{A5CE6C5D-E2D3-4958-9187-B39E9155F588}"/>
    <dgm:cxn modelId="{62F9FB7C-3AE8-4311-9332-FAB520EC1C40}" type="presOf" srcId="{06DAC49B-46A1-4390-94C4-D16671A36098}" destId="{10B6B647-B054-4CAA-871C-8618CDBCBAAB}" srcOrd="0" destOrd="0" presId="urn:microsoft.com/office/officeart/2005/8/layout/default"/>
    <dgm:cxn modelId="{99B7F292-A087-486A-A216-CE22F6FCFB2C}" type="presOf" srcId="{6A2CCB9E-A929-4DCE-8C11-01CA64FCE6BD}" destId="{C2AF34E2-393A-4F54-A930-57E5505CA658}" srcOrd="0" destOrd="0" presId="urn:microsoft.com/office/officeart/2005/8/layout/default"/>
    <dgm:cxn modelId="{9B4025B7-33A8-416F-995B-36B7FE4FB50B}" type="presOf" srcId="{2B3E5453-57E2-4CBE-81BD-DB4650F55A5C}" destId="{D38E64DD-8140-48E7-A868-E864F2A22591}" srcOrd="0" destOrd="0" presId="urn:microsoft.com/office/officeart/2005/8/layout/default"/>
    <dgm:cxn modelId="{1DA065BD-B2FE-4F7C-81B1-FD3AEC8A1820}" srcId="{6A2CCB9E-A929-4DCE-8C11-01CA64FCE6BD}" destId="{06DAC49B-46A1-4390-94C4-D16671A36098}" srcOrd="1" destOrd="0" parTransId="{B46E5724-09DA-45DD-8693-736F7D72E89D}" sibTransId="{ED6C8988-E17D-41A4-B7B7-CFA0BABD8EF0}"/>
    <dgm:cxn modelId="{0C26C4D0-D2FF-4FCC-811C-A9EBBEFE79FC}" type="presOf" srcId="{585E2017-C6EC-4B64-B2B9-E54945341E89}" destId="{7B6BF8E3-F9CF-4BE2-9D1E-00C5A56474E8}" srcOrd="0" destOrd="0" presId="urn:microsoft.com/office/officeart/2005/8/layout/default"/>
    <dgm:cxn modelId="{7F24FFE2-BA8F-4F1D-9A97-349587205D6B}" type="presOf" srcId="{B9101D81-AB0E-427B-A474-FAAAFA823FBA}" destId="{BEB0165B-8164-4121-84F0-C0E396B52BE4}" srcOrd="0" destOrd="0" presId="urn:microsoft.com/office/officeart/2005/8/layout/default"/>
    <dgm:cxn modelId="{56E629F2-DE9B-4C17-8B55-DE3B2ADBA67C}" srcId="{6A2CCB9E-A929-4DCE-8C11-01CA64FCE6BD}" destId="{585E2017-C6EC-4B64-B2B9-E54945341E89}" srcOrd="0" destOrd="0" parTransId="{F188779C-D983-45B4-BE9E-757A04FEB8D2}" sibTransId="{A913A2BE-89AF-4F00-8172-0FE2CE08E5A7}"/>
    <dgm:cxn modelId="{B093D0D0-53BA-4B3C-901B-29C12699BCBA}" type="presParOf" srcId="{C2AF34E2-393A-4F54-A930-57E5505CA658}" destId="{7B6BF8E3-F9CF-4BE2-9D1E-00C5A56474E8}" srcOrd="0" destOrd="0" presId="urn:microsoft.com/office/officeart/2005/8/layout/default"/>
    <dgm:cxn modelId="{A930DA0F-BC5F-4587-84F0-F5E2797F79E7}" type="presParOf" srcId="{C2AF34E2-393A-4F54-A930-57E5505CA658}" destId="{0CD496FE-F357-41F7-8530-7034CA46F601}" srcOrd="1" destOrd="0" presId="urn:microsoft.com/office/officeart/2005/8/layout/default"/>
    <dgm:cxn modelId="{8FB36810-0E27-4349-B9EB-A13F436C721E}" type="presParOf" srcId="{C2AF34E2-393A-4F54-A930-57E5505CA658}" destId="{10B6B647-B054-4CAA-871C-8618CDBCBAAB}" srcOrd="2" destOrd="0" presId="urn:microsoft.com/office/officeart/2005/8/layout/default"/>
    <dgm:cxn modelId="{532807B4-40F5-4EB2-8F29-31EBB29D33E2}" type="presParOf" srcId="{C2AF34E2-393A-4F54-A930-57E5505CA658}" destId="{4B42BCD0-C8C6-4B17-95E9-83FDD7F0EB6F}" srcOrd="3" destOrd="0" presId="urn:microsoft.com/office/officeart/2005/8/layout/default"/>
    <dgm:cxn modelId="{A3E8D722-CC01-4A66-803B-C2B01CDB1629}" type="presParOf" srcId="{C2AF34E2-393A-4F54-A930-57E5505CA658}" destId="{57196BCB-923D-4D4F-B1B9-C31D9CDE755E}" srcOrd="4" destOrd="0" presId="urn:microsoft.com/office/officeart/2005/8/layout/default"/>
    <dgm:cxn modelId="{CDB8D292-460A-41FE-A70D-A9C071A91500}" type="presParOf" srcId="{C2AF34E2-393A-4F54-A930-57E5505CA658}" destId="{EC96355A-E9EC-4D39-939B-17A0E2BF2908}" srcOrd="5" destOrd="0" presId="urn:microsoft.com/office/officeart/2005/8/layout/default"/>
    <dgm:cxn modelId="{A0B7B5E0-3457-4A36-B9AB-8A767F72D86F}" type="presParOf" srcId="{C2AF34E2-393A-4F54-A930-57E5505CA658}" destId="{D38E64DD-8140-48E7-A868-E864F2A22591}" srcOrd="6" destOrd="0" presId="urn:microsoft.com/office/officeart/2005/8/layout/default"/>
    <dgm:cxn modelId="{181FC536-5E2E-4A91-851B-B03EF0373DDE}" type="presParOf" srcId="{C2AF34E2-393A-4F54-A930-57E5505CA658}" destId="{CE5544A7-14DC-4F91-8F29-402680E9F214}" srcOrd="7" destOrd="0" presId="urn:microsoft.com/office/officeart/2005/8/layout/default"/>
    <dgm:cxn modelId="{A2FAD264-706B-4653-91FF-8ABD631C91AF}" type="presParOf" srcId="{C2AF34E2-393A-4F54-A930-57E5505CA658}" destId="{BEB0165B-8164-4121-84F0-C0E396B52BE4}" srcOrd="8" destOrd="0" presId="urn:microsoft.com/office/officeart/2005/8/layout/default"/>
    <dgm:cxn modelId="{FED511C5-B2A4-454F-BCBB-0DDB27DAED6E}" type="presParOf" srcId="{C2AF34E2-393A-4F54-A930-57E5505CA658}" destId="{E457EFE2-B2E3-46C8-8E51-7F7071FACE26}" srcOrd="9" destOrd="0" presId="urn:microsoft.com/office/officeart/2005/8/layout/default"/>
    <dgm:cxn modelId="{BEFA10AF-A668-4D65-9E66-957B4E4C486E}" type="presParOf" srcId="{C2AF34E2-393A-4F54-A930-57E5505CA658}" destId="{73C2804F-2F72-4C6B-80A9-8A458C0E082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E5DED-5670-4E90-B971-6F2846AC3E6B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CF13BF66-DEE1-4376-B8A4-2321EEBCCEF6}">
      <dgm:prSet/>
      <dgm:spPr/>
      <dgm:t>
        <a:bodyPr/>
        <a:lstStyle/>
        <a:p>
          <a:r>
            <a:rPr lang="en-US"/>
            <a:t>FSA can provide up to 100% of the financing </a:t>
          </a:r>
        </a:p>
      </dgm:t>
    </dgm:pt>
    <dgm:pt modelId="{EFEEFB3C-9417-496D-895F-6F8AA2C77716}" type="parTrans" cxnId="{99E65EB5-5326-4F9D-A93D-F81FE2C7E658}">
      <dgm:prSet/>
      <dgm:spPr/>
      <dgm:t>
        <a:bodyPr/>
        <a:lstStyle/>
        <a:p>
          <a:endParaRPr lang="en-US"/>
        </a:p>
      </dgm:t>
    </dgm:pt>
    <dgm:pt modelId="{2D9B8F27-670F-41EE-8FFE-6BB2C4BD1658}" type="sibTrans" cxnId="{99E65EB5-5326-4F9D-A93D-F81FE2C7E658}">
      <dgm:prSet/>
      <dgm:spPr/>
      <dgm:t>
        <a:bodyPr/>
        <a:lstStyle/>
        <a:p>
          <a:endParaRPr lang="en-US"/>
        </a:p>
      </dgm:t>
    </dgm:pt>
    <dgm:pt modelId="{1E711290-2AF6-48E7-A9F9-0F3F28EB05A2}">
      <dgm:prSet/>
      <dgm:spPr/>
      <dgm:t>
        <a:bodyPr/>
        <a:lstStyle/>
        <a:p>
          <a:r>
            <a:rPr lang="en-US" dirty="0"/>
            <a:t>Interest rate – 5% (Dec 2022)</a:t>
          </a:r>
        </a:p>
      </dgm:t>
    </dgm:pt>
    <dgm:pt modelId="{DB9BDE7D-121A-468D-9189-07F09400C115}" type="parTrans" cxnId="{38E570E0-97C7-4F72-A70F-2247D8784C7A}">
      <dgm:prSet/>
      <dgm:spPr/>
      <dgm:t>
        <a:bodyPr/>
        <a:lstStyle/>
        <a:p>
          <a:endParaRPr lang="en-US"/>
        </a:p>
      </dgm:t>
    </dgm:pt>
    <dgm:pt modelId="{5BEA913B-CCEF-43F6-B08B-1562ADC1D56A}" type="sibTrans" cxnId="{38E570E0-97C7-4F72-A70F-2247D8784C7A}">
      <dgm:prSet/>
      <dgm:spPr/>
      <dgm:t>
        <a:bodyPr/>
        <a:lstStyle/>
        <a:p>
          <a:endParaRPr lang="en-US"/>
        </a:p>
      </dgm:t>
    </dgm:pt>
    <dgm:pt modelId="{0114B3F4-CAAF-4A60-96D1-BE2E2695ED3D}">
      <dgm:prSet/>
      <dgm:spPr/>
      <dgm:t>
        <a:bodyPr/>
        <a:lstStyle/>
        <a:p>
          <a:r>
            <a:rPr lang="en-US" dirty="0"/>
            <a:t>Repayment terms - 30 to 40 years based on cash flow</a:t>
          </a:r>
        </a:p>
      </dgm:t>
    </dgm:pt>
    <dgm:pt modelId="{6914DCF0-8046-4619-A9EF-12E9AF5E1053}" type="parTrans" cxnId="{A5897D1A-1659-45A5-9BBC-540C6B19A11F}">
      <dgm:prSet/>
      <dgm:spPr/>
      <dgm:t>
        <a:bodyPr/>
        <a:lstStyle/>
        <a:p>
          <a:endParaRPr lang="en-US"/>
        </a:p>
      </dgm:t>
    </dgm:pt>
    <dgm:pt modelId="{3373975F-C2D6-4E52-B15B-2FD484ECEA0B}" type="sibTrans" cxnId="{A5897D1A-1659-45A5-9BBC-540C6B19A11F}">
      <dgm:prSet/>
      <dgm:spPr/>
      <dgm:t>
        <a:bodyPr/>
        <a:lstStyle/>
        <a:p>
          <a:endParaRPr lang="en-US"/>
        </a:p>
      </dgm:t>
    </dgm:pt>
    <dgm:pt modelId="{DC53C8BB-7F9D-4372-A199-424C9E8C2C18}">
      <dgm:prSet/>
      <dgm:spPr/>
      <dgm:t>
        <a:bodyPr/>
        <a:lstStyle/>
        <a:p>
          <a:r>
            <a:rPr lang="en-US"/>
            <a:t>FSA loan maximum - $600,000 (no maximum purchase price) </a:t>
          </a:r>
        </a:p>
      </dgm:t>
    </dgm:pt>
    <dgm:pt modelId="{477F11CC-DDD0-4C02-BEE5-F9562BD52C24}" type="parTrans" cxnId="{E1FE2B29-7424-482A-87D6-BF1D6BA1ED92}">
      <dgm:prSet/>
      <dgm:spPr/>
      <dgm:t>
        <a:bodyPr/>
        <a:lstStyle/>
        <a:p>
          <a:endParaRPr lang="en-US"/>
        </a:p>
      </dgm:t>
    </dgm:pt>
    <dgm:pt modelId="{B8E7F300-52B2-458F-B591-91026F1FDFDD}" type="sibTrans" cxnId="{E1FE2B29-7424-482A-87D6-BF1D6BA1ED92}">
      <dgm:prSet/>
      <dgm:spPr/>
      <dgm:t>
        <a:bodyPr/>
        <a:lstStyle/>
        <a:p>
          <a:endParaRPr lang="en-US"/>
        </a:p>
      </dgm:t>
    </dgm:pt>
    <dgm:pt modelId="{382A40DA-E1B9-49B6-AC52-22274183C4B3}">
      <dgm:prSet/>
      <dgm:spPr/>
      <dgm:t>
        <a:bodyPr/>
        <a:lstStyle/>
        <a:p>
          <a:r>
            <a:rPr lang="en-US"/>
            <a:t>FSA can take a second lien on the property being purchased </a:t>
          </a:r>
        </a:p>
      </dgm:t>
    </dgm:pt>
    <dgm:pt modelId="{8B838620-57F3-478E-96EB-2D58B77F0EE8}" type="parTrans" cxnId="{C2DA0B3B-813A-4BAA-96F7-023A1411FAFB}">
      <dgm:prSet/>
      <dgm:spPr/>
      <dgm:t>
        <a:bodyPr/>
        <a:lstStyle/>
        <a:p>
          <a:endParaRPr lang="en-US"/>
        </a:p>
      </dgm:t>
    </dgm:pt>
    <dgm:pt modelId="{76B02719-17A6-44AA-BDBA-F491D6B29900}" type="sibTrans" cxnId="{C2DA0B3B-813A-4BAA-96F7-023A1411FAFB}">
      <dgm:prSet/>
      <dgm:spPr/>
      <dgm:t>
        <a:bodyPr/>
        <a:lstStyle/>
        <a:p>
          <a:endParaRPr lang="en-US"/>
        </a:p>
      </dgm:t>
    </dgm:pt>
    <dgm:pt modelId="{E9A0D09F-60A3-43DA-B4F8-3365B6BF1F27}" type="pres">
      <dgm:prSet presAssocID="{1DCE5DED-5670-4E90-B971-6F2846AC3E6B}" presName="diagram" presStyleCnt="0">
        <dgm:presLayoutVars>
          <dgm:dir/>
          <dgm:resizeHandles val="exact"/>
        </dgm:presLayoutVars>
      </dgm:prSet>
      <dgm:spPr/>
    </dgm:pt>
    <dgm:pt modelId="{79F98E1B-BA01-4516-BF95-1F533E1B3813}" type="pres">
      <dgm:prSet presAssocID="{CF13BF66-DEE1-4376-B8A4-2321EEBCCEF6}" presName="node" presStyleLbl="node1" presStyleIdx="0" presStyleCnt="5">
        <dgm:presLayoutVars>
          <dgm:bulletEnabled val="1"/>
        </dgm:presLayoutVars>
      </dgm:prSet>
      <dgm:spPr/>
    </dgm:pt>
    <dgm:pt modelId="{41FF4073-5B83-40D1-9192-8B57C96891AB}" type="pres">
      <dgm:prSet presAssocID="{2D9B8F27-670F-41EE-8FFE-6BB2C4BD1658}" presName="sibTrans" presStyleCnt="0"/>
      <dgm:spPr/>
    </dgm:pt>
    <dgm:pt modelId="{33E2101B-08DA-49B3-ADE2-28D02EF3C598}" type="pres">
      <dgm:prSet presAssocID="{1E711290-2AF6-48E7-A9F9-0F3F28EB05A2}" presName="node" presStyleLbl="node1" presStyleIdx="1" presStyleCnt="5">
        <dgm:presLayoutVars>
          <dgm:bulletEnabled val="1"/>
        </dgm:presLayoutVars>
      </dgm:prSet>
      <dgm:spPr/>
    </dgm:pt>
    <dgm:pt modelId="{2E5F74A5-B642-4F40-87B6-89ACE6DFA9D2}" type="pres">
      <dgm:prSet presAssocID="{5BEA913B-CCEF-43F6-B08B-1562ADC1D56A}" presName="sibTrans" presStyleCnt="0"/>
      <dgm:spPr/>
    </dgm:pt>
    <dgm:pt modelId="{04483374-0FFD-456E-970C-B71F5FE2B313}" type="pres">
      <dgm:prSet presAssocID="{0114B3F4-CAAF-4A60-96D1-BE2E2695ED3D}" presName="node" presStyleLbl="node1" presStyleIdx="2" presStyleCnt="5">
        <dgm:presLayoutVars>
          <dgm:bulletEnabled val="1"/>
        </dgm:presLayoutVars>
      </dgm:prSet>
      <dgm:spPr/>
    </dgm:pt>
    <dgm:pt modelId="{2404C79C-A7EC-4FDA-B700-99D104A37B46}" type="pres">
      <dgm:prSet presAssocID="{3373975F-C2D6-4E52-B15B-2FD484ECEA0B}" presName="sibTrans" presStyleCnt="0"/>
      <dgm:spPr/>
    </dgm:pt>
    <dgm:pt modelId="{E9113A85-7FEC-4FB5-AD0A-CD159D9C78AA}" type="pres">
      <dgm:prSet presAssocID="{DC53C8BB-7F9D-4372-A199-424C9E8C2C18}" presName="node" presStyleLbl="node1" presStyleIdx="3" presStyleCnt="5">
        <dgm:presLayoutVars>
          <dgm:bulletEnabled val="1"/>
        </dgm:presLayoutVars>
      </dgm:prSet>
      <dgm:spPr/>
    </dgm:pt>
    <dgm:pt modelId="{D23924F4-EFCB-4FD5-99BE-574CDED5E815}" type="pres">
      <dgm:prSet presAssocID="{B8E7F300-52B2-458F-B591-91026F1FDFDD}" presName="sibTrans" presStyleCnt="0"/>
      <dgm:spPr/>
    </dgm:pt>
    <dgm:pt modelId="{6E8B5F4C-56A7-4580-924B-6497753D6B3E}" type="pres">
      <dgm:prSet presAssocID="{382A40DA-E1B9-49B6-AC52-22274183C4B3}" presName="node" presStyleLbl="node1" presStyleIdx="4" presStyleCnt="5">
        <dgm:presLayoutVars>
          <dgm:bulletEnabled val="1"/>
        </dgm:presLayoutVars>
      </dgm:prSet>
      <dgm:spPr/>
    </dgm:pt>
  </dgm:ptLst>
  <dgm:cxnLst>
    <dgm:cxn modelId="{62CD8D09-10C0-48EF-BB48-3B58A3235D37}" type="presOf" srcId="{DC53C8BB-7F9D-4372-A199-424C9E8C2C18}" destId="{E9113A85-7FEC-4FB5-AD0A-CD159D9C78AA}" srcOrd="0" destOrd="0" presId="urn:microsoft.com/office/officeart/2005/8/layout/default"/>
    <dgm:cxn modelId="{A5897D1A-1659-45A5-9BBC-540C6B19A11F}" srcId="{1DCE5DED-5670-4E90-B971-6F2846AC3E6B}" destId="{0114B3F4-CAAF-4A60-96D1-BE2E2695ED3D}" srcOrd="2" destOrd="0" parTransId="{6914DCF0-8046-4619-A9EF-12E9AF5E1053}" sibTransId="{3373975F-C2D6-4E52-B15B-2FD484ECEA0B}"/>
    <dgm:cxn modelId="{E1FE2B29-7424-482A-87D6-BF1D6BA1ED92}" srcId="{1DCE5DED-5670-4E90-B971-6F2846AC3E6B}" destId="{DC53C8BB-7F9D-4372-A199-424C9E8C2C18}" srcOrd="3" destOrd="0" parTransId="{477F11CC-DDD0-4C02-BEE5-F9562BD52C24}" sibTransId="{B8E7F300-52B2-458F-B591-91026F1FDFDD}"/>
    <dgm:cxn modelId="{C2DA0B3B-813A-4BAA-96F7-023A1411FAFB}" srcId="{1DCE5DED-5670-4E90-B971-6F2846AC3E6B}" destId="{382A40DA-E1B9-49B6-AC52-22274183C4B3}" srcOrd="4" destOrd="0" parTransId="{8B838620-57F3-478E-96EB-2D58B77F0EE8}" sibTransId="{76B02719-17A6-44AA-BDBA-F491D6B29900}"/>
    <dgm:cxn modelId="{7A04546D-026D-4FAB-8F2A-9CEE4544FDCB}" type="presOf" srcId="{0114B3F4-CAAF-4A60-96D1-BE2E2695ED3D}" destId="{04483374-0FFD-456E-970C-B71F5FE2B313}" srcOrd="0" destOrd="0" presId="urn:microsoft.com/office/officeart/2005/8/layout/default"/>
    <dgm:cxn modelId="{226C0B6F-09EF-4B78-BD63-DDD19621BFC7}" type="presOf" srcId="{1DCE5DED-5670-4E90-B971-6F2846AC3E6B}" destId="{E9A0D09F-60A3-43DA-B4F8-3365B6BF1F27}" srcOrd="0" destOrd="0" presId="urn:microsoft.com/office/officeart/2005/8/layout/default"/>
    <dgm:cxn modelId="{75F55FAD-9C0E-4637-8657-CEDFF48B3898}" type="presOf" srcId="{1E711290-2AF6-48E7-A9F9-0F3F28EB05A2}" destId="{33E2101B-08DA-49B3-ADE2-28D02EF3C598}" srcOrd="0" destOrd="0" presId="urn:microsoft.com/office/officeart/2005/8/layout/default"/>
    <dgm:cxn modelId="{99E65EB5-5326-4F9D-A93D-F81FE2C7E658}" srcId="{1DCE5DED-5670-4E90-B971-6F2846AC3E6B}" destId="{CF13BF66-DEE1-4376-B8A4-2321EEBCCEF6}" srcOrd="0" destOrd="0" parTransId="{EFEEFB3C-9417-496D-895F-6F8AA2C77716}" sibTransId="{2D9B8F27-670F-41EE-8FFE-6BB2C4BD1658}"/>
    <dgm:cxn modelId="{EFB9CBBA-FD2C-42B0-8E09-32EED8F3EDD9}" type="presOf" srcId="{382A40DA-E1B9-49B6-AC52-22274183C4B3}" destId="{6E8B5F4C-56A7-4580-924B-6497753D6B3E}" srcOrd="0" destOrd="0" presId="urn:microsoft.com/office/officeart/2005/8/layout/default"/>
    <dgm:cxn modelId="{22C00DCC-5DF8-4ECD-803A-FD4D2B0396AD}" type="presOf" srcId="{CF13BF66-DEE1-4376-B8A4-2321EEBCCEF6}" destId="{79F98E1B-BA01-4516-BF95-1F533E1B3813}" srcOrd="0" destOrd="0" presId="urn:microsoft.com/office/officeart/2005/8/layout/default"/>
    <dgm:cxn modelId="{38E570E0-97C7-4F72-A70F-2247D8784C7A}" srcId="{1DCE5DED-5670-4E90-B971-6F2846AC3E6B}" destId="{1E711290-2AF6-48E7-A9F9-0F3F28EB05A2}" srcOrd="1" destOrd="0" parTransId="{DB9BDE7D-121A-468D-9189-07F09400C115}" sibTransId="{5BEA913B-CCEF-43F6-B08B-1562ADC1D56A}"/>
    <dgm:cxn modelId="{B410C9A1-5338-4F74-8E80-7047A6D9502F}" type="presParOf" srcId="{E9A0D09F-60A3-43DA-B4F8-3365B6BF1F27}" destId="{79F98E1B-BA01-4516-BF95-1F533E1B3813}" srcOrd="0" destOrd="0" presId="urn:microsoft.com/office/officeart/2005/8/layout/default"/>
    <dgm:cxn modelId="{5FED7538-1B37-4426-974A-39FF05C5CFD6}" type="presParOf" srcId="{E9A0D09F-60A3-43DA-B4F8-3365B6BF1F27}" destId="{41FF4073-5B83-40D1-9192-8B57C96891AB}" srcOrd="1" destOrd="0" presId="urn:microsoft.com/office/officeart/2005/8/layout/default"/>
    <dgm:cxn modelId="{32247E32-A75C-40EA-977A-CD8452C4C3DA}" type="presParOf" srcId="{E9A0D09F-60A3-43DA-B4F8-3365B6BF1F27}" destId="{33E2101B-08DA-49B3-ADE2-28D02EF3C598}" srcOrd="2" destOrd="0" presId="urn:microsoft.com/office/officeart/2005/8/layout/default"/>
    <dgm:cxn modelId="{EB4A9D36-1571-463A-8773-B115D41DB9B2}" type="presParOf" srcId="{E9A0D09F-60A3-43DA-B4F8-3365B6BF1F27}" destId="{2E5F74A5-B642-4F40-87B6-89ACE6DFA9D2}" srcOrd="3" destOrd="0" presId="urn:microsoft.com/office/officeart/2005/8/layout/default"/>
    <dgm:cxn modelId="{B1909A53-1CD3-4CB4-8693-DF7121E8DBD5}" type="presParOf" srcId="{E9A0D09F-60A3-43DA-B4F8-3365B6BF1F27}" destId="{04483374-0FFD-456E-970C-B71F5FE2B313}" srcOrd="4" destOrd="0" presId="urn:microsoft.com/office/officeart/2005/8/layout/default"/>
    <dgm:cxn modelId="{DBD0B554-65CC-4D9E-B11D-F6CC95BEAD27}" type="presParOf" srcId="{E9A0D09F-60A3-43DA-B4F8-3365B6BF1F27}" destId="{2404C79C-A7EC-4FDA-B700-99D104A37B46}" srcOrd="5" destOrd="0" presId="urn:microsoft.com/office/officeart/2005/8/layout/default"/>
    <dgm:cxn modelId="{DDD9FDCE-0341-49A0-B266-F1233D2E1F93}" type="presParOf" srcId="{E9A0D09F-60A3-43DA-B4F8-3365B6BF1F27}" destId="{E9113A85-7FEC-4FB5-AD0A-CD159D9C78AA}" srcOrd="6" destOrd="0" presId="urn:microsoft.com/office/officeart/2005/8/layout/default"/>
    <dgm:cxn modelId="{3806AB97-F9DC-4764-B79D-25EBB10C2217}" type="presParOf" srcId="{E9A0D09F-60A3-43DA-B4F8-3365B6BF1F27}" destId="{D23924F4-EFCB-4FD5-99BE-574CDED5E815}" srcOrd="7" destOrd="0" presId="urn:microsoft.com/office/officeart/2005/8/layout/default"/>
    <dgm:cxn modelId="{5D3F0362-10F8-4454-AE2E-9E355A43DC89}" type="presParOf" srcId="{E9A0D09F-60A3-43DA-B4F8-3365B6BF1F27}" destId="{6E8B5F4C-56A7-4580-924B-6497753D6B3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730910-16C4-4443-B029-8A45F3021989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E19203-7EC4-461B-B8F8-7E71668E928E}">
      <dgm:prSet/>
      <dgm:spPr/>
      <dgm:t>
        <a:bodyPr/>
        <a:lstStyle/>
        <a:p>
          <a:r>
            <a:rPr lang="en-US"/>
            <a:t>Encourage loans at competitive rates and terms </a:t>
          </a:r>
        </a:p>
      </dgm:t>
    </dgm:pt>
    <dgm:pt modelId="{A709E174-CAA0-4A24-80BC-DF7AC65ADF54}" type="parTrans" cxnId="{24C72220-88AB-4CC8-8620-1A04841D0FAD}">
      <dgm:prSet/>
      <dgm:spPr/>
      <dgm:t>
        <a:bodyPr/>
        <a:lstStyle/>
        <a:p>
          <a:endParaRPr lang="en-US"/>
        </a:p>
      </dgm:t>
    </dgm:pt>
    <dgm:pt modelId="{FBF2591C-BE58-4B23-A4FC-D50A6BF45E42}" type="sibTrans" cxnId="{24C72220-88AB-4CC8-8620-1A04841D0FAD}">
      <dgm:prSet/>
      <dgm:spPr/>
      <dgm:t>
        <a:bodyPr/>
        <a:lstStyle/>
        <a:p>
          <a:endParaRPr lang="en-US"/>
        </a:p>
      </dgm:t>
    </dgm:pt>
    <dgm:pt modelId="{F2765946-860E-4927-9420-B2443D21BE20}">
      <dgm:prSet/>
      <dgm:spPr/>
      <dgm:t>
        <a:bodyPr/>
        <a:lstStyle/>
        <a:p>
          <a:r>
            <a:rPr lang="en-US"/>
            <a:t>Lender’s loan and relationship</a:t>
          </a:r>
        </a:p>
      </dgm:t>
    </dgm:pt>
    <dgm:pt modelId="{955BE1D4-74A3-4012-ADF0-135EA74C1230}" type="parTrans" cxnId="{4FB3C834-3C98-4ECF-B471-E5F4DC00D8DC}">
      <dgm:prSet/>
      <dgm:spPr/>
      <dgm:t>
        <a:bodyPr/>
        <a:lstStyle/>
        <a:p>
          <a:endParaRPr lang="en-US"/>
        </a:p>
      </dgm:t>
    </dgm:pt>
    <dgm:pt modelId="{B719AC3D-4906-447E-8885-F366B7E5A4F8}" type="sibTrans" cxnId="{4FB3C834-3C98-4ECF-B471-E5F4DC00D8DC}">
      <dgm:prSet/>
      <dgm:spPr/>
      <dgm:t>
        <a:bodyPr/>
        <a:lstStyle/>
        <a:p>
          <a:endParaRPr lang="en-US"/>
        </a:p>
      </dgm:t>
    </dgm:pt>
    <dgm:pt modelId="{EA37EAC8-381A-46C9-A3C9-2BE1FE6C74FA}">
      <dgm:prSet/>
      <dgm:spPr/>
      <dgm:t>
        <a:bodyPr/>
        <a:lstStyle/>
        <a:p>
          <a:r>
            <a:rPr lang="en-US"/>
            <a:t>Lender forms – note/mortgage/etc.</a:t>
          </a:r>
        </a:p>
      </dgm:t>
    </dgm:pt>
    <dgm:pt modelId="{B66D120A-E141-4368-A028-2E1E8B17BEFB}" type="parTrans" cxnId="{57D7BD10-298F-4C94-8349-6E18A383C876}">
      <dgm:prSet/>
      <dgm:spPr/>
      <dgm:t>
        <a:bodyPr/>
        <a:lstStyle/>
        <a:p>
          <a:endParaRPr lang="en-US"/>
        </a:p>
      </dgm:t>
    </dgm:pt>
    <dgm:pt modelId="{13C628F8-DD4C-4277-90F1-CD900C41EF3A}" type="sibTrans" cxnId="{57D7BD10-298F-4C94-8349-6E18A383C876}">
      <dgm:prSet/>
      <dgm:spPr/>
      <dgm:t>
        <a:bodyPr/>
        <a:lstStyle/>
        <a:p>
          <a:endParaRPr lang="en-US"/>
        </a:p>
      </dgm:t>
    </dgm:pt>
    <dgm:pt modelId="{455FFF3F-4146-498A-9BBC-291952CBA000}">
      <dgm:prSet/>
      <dgm:spPr/>
      <dgm:t>
        <a:bodyPr/>
        <a:lstStyle/>
        <a:p>
          <a:r>
            <a:rPr lang="en-US"/>
            <a:t>Shared expertise to protect the lender and the government</a:t>
          </a:r>
        </a:p>
      </dgm:t>
    </dgm:pt>
    <dgm:pt modelId="{77C00A38-D173-4A74-8408-80F025267B57}" type="parTrans" cxnId="{4D8EE7FA-8F13-43AC-B093-CDE6507A7CF0}">
      <dgm:prSet/>
      <dgm:spPr/>
      <dgm:t>
        <a:bodyPr/>
        <a:lstStyle/>
        <a:p>
          <a:endParaRPr lang="en-US"/>
        </a:p>
      </dgm:t>
    </dgm:pt>
    <dgm:pt modelId="{E224F49F-F9E7-49E9-A80B-332D10B7A791}" type="sibTrans" cxnId="{4D8EE7FA-8F13-43AC-B093-CDE6507A7CF0}">
      <dgm:prSet/>
      <dgm:spPr/>
      <dgm:t>
        <a:bodyPr/>
        <a:lstStyle/>
        <a:p>
          <a:endParaRPr lang="en-US"/>
        </a:p>
      </dgm:t>
    </dgm:pt>
    <dgm:pt modelId="{E3A25421-A81D-48A1-A08A-26508801E339}" type="pres">
      <dgm:prSet presAssocID="{16730910-16C4-4443-B029-8A45F3021989}" presName="diagram" presStyleCnt="0">
        <dgm:presLayoutVars>
          <dgm:dir/>
          <dgm:resizeHandles val="exact"/>
        </dgm:presLayoutVars>
      </dgm:prSet>
      <dgm:spPr/>
    </dgm:pt>
    <dgm:pt modelId="{146788CF-45E9-49A3-8D5E-7E9236883CFD}" type="pres">
      <dgm:prSet presAssocID="{0CE19203-7EC4-461B-B8F8-7E71668E928E}" presName="node" presStyleLbl="node1" presStyleIdx="0" presStyleCnt="4">
        <dgm:presLayoutVars>
          <dgm:bulletEnabled val="1"/>
        </dgm:presLayoutVars>
      </dgm:prSet>
      <dgm:spPr/>
    </dgm:pt>
    <dgm:pt modelId="{117833E5-A474-46FB-95EC-B1459B2D8C9B}" type="pres">
      <dgm:prSet presAssocID="{FBF2591C-BE58-4B23-A4FC-D50A6BF45E42}" presName="sibTrans" presStyleCnt="0"/>
      <dgm:spPr/>
    </dgm:pt>
    <dgm:pt modelId="{79F3D7B2-ADE2-4542-9980-4BA3F71C854D}" type="pres">
      <dgm:prSet presAssocID="{F2765946-860E-4927-9420-B2443D21BE20}" presName="node" presStyleLbl="node1" presStyleIdx="1" presStyleCnt="4">
        <dgm:presLayoutVars>
          <dgm:bulletEnabled val="1"/>
        </dgm:presLayoutVars>
      </dgm:prSet>
      <dgm:spPr/>
    </dgm:pt>
    <dgm:pt modelId="{77435AA1-4DFE-432D-B7B6-CA3FDD45348C}" type="pres">
      <dgm:prSet presAssocID="{B719AC3D-4906-447E-8885-F366B7E5A4F8}" presName="sibTrans" presStyleCnt="0"/>
      <dgm:spPr/>
    </dgm:pt>
    <dgm:pt modelId="{AD07E141-D7F6-4E5B-B4E9-1E281AD046CC}" type="pres">
      <dgm:prSet presAssocID="{EA37EAC8-381A-46C9-A3C9-2BE1FE6C74FA}" presName="node" presStyleLbl="node1" presStyleIdx="2" presStyleCnt="4">
        <dgm:presLayoutVars>
          <dgm:bulletEnabled val="1"/>
        </dgm:presLayoutVars>
      </dgm:prSet>
      <dgm:spPr/>
    </dgm:pt>
    <dgm:pt modelId="{0EB90266-5D87-4581-900E-1C7188446B2D}" type="pres">
      <dgm:prSet presAssocID="{13C628F8-DD4C-4277-90F1-CD900C41EF3A}" presName="sibTrans" presStyleCnt="0"/>
      <dgm:spPr/>
    </dgm:pt>
    <dgm:pt modelId="{E7BCFA47-3D35-4839-9BD6-B399EEBF5900}" type="pres">
      <dgm:prSet presAssocID="{455FFF3F-4146-498A-9BBC-291952CBA000}" presName="node" presStyleLbl="node1" presStyleIdx="3" presStyleCnt="4">
        <dgm:presLayoutVars>
          <dgm:bulletEnabled val="1"/>
        </dgm:presLayoutVars>
      </dgm:prSet>
      <dgm:spPr/>
    </dgm:pt>
  </dgm:ptLst>
  <dgm:cxnLst>
    <dgm:cxn modelId="{57D7BD10-298F-4C94-8349-6E18A383C876}" srcId="{16730910-16C4-4443-B029-8A45F3021989}" destId="{EA37EAC8-381A-46C9-A3C9-2BE1FE6C74FA}" srcOrd="2" destOrd="0" parTransId="{B66D120A-E141-4368-A028-2E1E8B17BEFB}" sibTransId="{13C628F8-DD4C-4277-90F1-CD900C41EF3A}"/>
    <dgm:cxn modelId="{24C72220-88AB-4CC8-8620-1A04841D0FAD}" srcId="{16730910-16C4-4443-B029-8A45F3021989}" destId="{0CE19203-7EC4-461B-B8F8-7E71668E928E}" srcOrd="0" destOrd="0" parTransId="{A709E174-CAA0-4A24-80BC-DF7AC65ADF54}" sibTransId="{FBF2591C-BE58-4B23-A4FC-D50A6BF45E42}"/>
    <dgm:cxn modelId="{BBAFB42A-04B0-4BD5-80EC-C3799C73F576}" type="presOf" srcId="{F2765946-860E-4927-9420-B2443D21BE20}" destId="{79F3D7B2-ADE2-4542-9980-4BA3F71C854D}" srcOrd="0" destOrd="0" presId="urn:microsoft.com/office/officeart/2005/8/layout/default"/>
    <dgm:cxn modelId="{4FB3C834-3C98-4ECF-B471-E5F4DC00D8DC}" srcId="{16730910-16C4-4443-B029-8A45F3021989}" destId="{F2765946-860E-4927-9420-B2443D21BE20}" srcOrd="1" destOrd="0" parTransId="{955BE1D4-74A3-4012-ADF0-135EA74C1230}" sibTransId="{B719AC3D-4906-447E-8885-F366B7E5A4F8}"/>
    <dgm:cxn modelId="{93F6A33E-226A-49A8-A104-3C785973A366}" type="presOf" srcId="{EA37EAC8-381A-46C9-A3C9-2BE1FE6C74FA}" destId="{AD07E141-D7F6-4E5B-B4E9-1E281AD046CC}" srcOrd="0" destOrd="0" presId="urn:microsoft.com/office/officeart/2005/8/layout/default"/>
    <dgm:cxn modelId="{22DBBB6C-74EA-4B34-9795-77B5F0421B2A}" type="presOf" srcId="{16730910-16C4-4443-B029-8A45F3021989}" destId="{E3A25421-A81D-48A1-A08A-26508801E339}" srcOrd="0" destOrd="0" presId="urn:microsoft.com/office/officeart/2005/8/layout/default"/>
    <dgm:cxn modelId="{848A285A-57CE-4354-B872-8A655B089763}" type="presOf" srcId="{455FFF3F-4146-498A-9BBC-291952CBA000}" destId="{E7BCFA47-3D35-4839-9BD6-B399EEBF5900}" srcOrd="0" destOrd="0" presId="urn:microsoft.com/office/officeart/2005/8/layout/default"/>
    <dgm:cxn modelId="{F7BB3BBC-B305-48E5-AF00-3BFF1B624A2D}" type="presOf" srcId="{0CE19203-7EC4-461B-B8F8-7E71668E928E}" destId="{146788CF-45E9-49A3-8D5E-7E9236883CFD}" srcOrd="0" destOrd="0" presId="urn:microsoft.com/office/officeart/2005/8/layout/default"/>
    <dgm:cxn modelId="{4D8EE7FA-8F13-43AC-B093-CDE6507A7CF0}" srcId="{16730910-16C4-4443-B029-8A45F3021989}" destId="{455FFF3F-4146-498A-9BBC-291952CBA000}" srcOrd="3" destOrd="0" parTransId="{77C00A38-D173-4A74-8408-80F025267B57}" sibTransId="{E224F49F-F9E7-49E9-A80B-332D10B7A791}"/>
    <dgm:cxn modelId="{6EDDB165-BC50-4E13-9645-28F47F1F503E}" type="presParOf" srcId="{E3A25421-A81D-48A1-A08A-26508801E339}" destId="{146788CF-45E9-49A3-8D5E-7E9236883CFD}" srcOrd="0" destOrd="0" presId="urn:microsoft.com/office/officeart/2005/8/layout/default"/>
    <dgm:cxn modelId="{E9CAED37-509B-4E16-9DED-EB98C9C04977}" type="presParOf" srcId="{E3A25421-A81D-48A1-A08A-26508801E339}" destId="{117833E5-A474-46FB-95EC-B1459B2D8C9B}" srcOrd="1" destOrd="0" presId="urn:microsoft.com/office/officeart/2005/8/layout/default"/>
    <dgm:cxn modelId="{17F6C3E3-4496-4A8E-B457-C829A9D1561B}" type="presParOf" srcId="{E3A25421-A81D-48A1-A08A-26508801E339}" destId="{79F3D7B2-ADE2-4542-9980-4BA3F71C854D}" srcOrd="2" destOrd="0" presId="urn:microsoft.com/office/officeart/2005/8/layout/default"/>
    <dgm:cxn modelId="{728727D8-4F0D-4A34-BD59-B3166848E630}" type="presParOf" srcId="{E3A25421-A81D-48A1-A08A-26508801E339}" destId="{77435AA1-4DFE-432D-B7B6-CA3FDD45348C}" srcOrd="3" destOrd="0" presId="urn:microsoft.com/office/officeart/2005/8/layout/default"/>
    <dgm:cxn modelId="{2199F8B7-2857-454F-82AC-1A21C4D3EB80}" type="presParOf" srcId="{E3A25421-A81D-48A1-A08A-26508801E339}" destId="{AD07E141-D7F6-4E5B-B4E9-1E281AD046CC}" srcOrd="4" destOrd="0" presId="urn:microsoft.com/office/officeart/2005/8/layout/default"/>
    <dgm:cxn modelId="{8F42D1C9-B03E-4217-B4AF-A07C9EE48BDD}" type="presParOf" srcId="{E3A25421-A81D-48A1-A08A-26508801E339}" destId="{0EB90266-5D87-4581-900E-1C7188446B2D}" srcOrd="5" destOrd="0" presId="urn:microsoft.com/office/officeart/2005/8/layout/default"/>
    <dgm:cxn modelId="{51612019-2FE6-46DD-95CE-27A2B8FACF4F}" type="presParOf" srcId="{E3A25421-A81D-48A1-A08A-26508801E339}" destId="{E7BCFA47-3D35-4839-9BD6-B399EEBF590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F3B6E6-91C3-4EF3-9C70-0B747DD31115}">
      <dsp:nvSpPr>
        <dsp:cNvPr id="0" name=""/>
        <dsp:cNvSpPr/>
      </dsp:nvSpPr>
      <dsp:spPr>
        <a:xfrm>
          <a:off x="0" y="47"/>
          <a:ext cx="7203281" cy="1137048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24810-74F4-4574-B60F-418CCFCF81C0}">
      <dsp:nvSpPr>
        <dsp:cNvPr id="0" name=""/>
        <dsp:cNvSpPr/>
      </dsp:nvSpPr>
      <dsp:spPr>
        <a:xfrm>
          <a:off x="343957" y="255883"/>
          <a:ext cx="625376" cy="6253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2747E-AFFD-4E15-AE99-58BA328CCBB6}">
      <dsp:nvSpPr>
        <dsp:cNvPr id="0" name=""/>
        <dsp:cNvSpPr/>
      </dsp:nvSpPr>
      <dsp:spPr>
        <a:xfrm>
          <a:off x="1313291" y="47"/>
          <a:ext cx="5889989" cy="113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38" tIns="120338" rIns="120338" bIns="1203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Does not own real estate acres exceeding 30% of the averaged-sized farm in the county where the farm is being purchased </a:t>
          </a:r>
        </a:p>
      </dsp:txBody>
      <dsp:txXfrm>
        <a:off x="1313291" y="47"/>
        <a:ext cx="5889989" cy="1137048"/>
      </dsp:txXfrm>
    </dsp:sp>
    <dsp:sp modelId="{E69E4F0C-4E3F-4609-97CD-0D3D222D7E28}">
      <dsp:nvSpPr>
        <dsp:cNvPr id="0" name=""/>
        <dsp:cNvSpPr/>
      </dsp:nvSpPr>
      <dsp:spPr>
        <a:xfrm>
          <a:off x="0" y="1489492"/>
          <a:ext cx="7203281" cy="2458754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5DCA9-CB3F-44D3-8561-C6F7DA27E879}">
      <dsp:nvSpPr>
        <dsp:cNvPr id="0" name=""/>
        <dsp:cNvSpPr/>
      </dsp:nvSpPr>
      <dsp:spPr>
        <a:xfrm>
          <a:off x="343957" y="2372090"/>
          <a:ext cx="625376" cy="6253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C833D-A5DE-4E5C-9698-89658C247446}">
      <dsp:nvSpPr>
        <dsp:cNvPr id="0" name=""/>
        <dsp:cNvSpPr/>
      </dsp:nvSpPr>
      <dsp:spPr>
        <a:xfrm>
          <a:off x="1313291" y="1421358"/>
          <a:ext cx="5889989" cy="252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38" tIns="120338" rIns="120338" bIns="12033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3 years </a:t>
          </a:r>
          <a:r>
            <a:rPr lang="en-US" sz="1700" kern="1200"/>
            <a:t>of experience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	-farm management (minimum of 1 year)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	-ag education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	-military experience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	-mentorship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	-business management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313291" y="1421358"/>
        <a:ext cx="5889989" cy="2526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56776-A088-485F-9CC7-AF3FE8A90C68}">
      <dsp:nvSpPr>
        <dsp:cNvPr id="0" name=""/>
        <dsp:cNvSpPr/>
      </dsp:nvSpPr>
      <dsp:spPr>
        <a:xfrm>
          <a:off x="0" y="3786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Eligible farmer applies and obtains a loan directly from FSA</a:t>
          </a:r>
          <a:endParaRPr lang="en-US" sz="2100" kern="1200" dirty="0"/>
        </a:p>
      </dsp:txBody>
      <dsp:txXfrm>
        <a:off x="0" y="378698"/>
        <a:ext cx="2251025" cy="1350615"/>
      </dsp:txXfrm>
    </dsp:sp>
    <dsp:sp modelId="{1F02E416-F2CA-45B6-A41B-E9632AFFEF1C}">
      <dsp:nvSpPr>
        <dsp:cNvPr id="0" name=""/>
        <dsp:cNvSpPr/>
      </dsp:nvSpPr>
      <dsp:spPr>
        <a:xfrm>
          <a:off x="2476127" y="3786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Rates and terms based on FSA guidelines </a:t>
          </a:r>
          <a:endParaRPr lang="en-US" sz="2100" kern="1200"/>
        </a:p>
      </dsp:txBody>
      <dsp:txXfrm>
        <a:off x="2476127" y="378698"/>
        <a:ext cx="2251025" cy="1350615"/>
      </dsp:txXfrm>
    </dsp:sp>
    <dsp:sp modelId="{EEBD3CE2-6CB7-43B6-8E4C-0B2F21334E7A}">
      <dsp:nvSpPr>
        <dsp:cNvPr id="0" name=""/>
        <dsp:cNvSpPr/>
      </dsp:nvSpPr>
      <dsp:spPr>
        <a:xfrm>
          <a:off x="4952255" y="3786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Payments are made to FSA</a:t>
          </a:r>
          <a:endParaRPr lang="en-US" sz="2100" kern="1200"/>
        </a:p>
      </dsp:txBody>
      <dsp:txXfrm>
        <a:off x="4952255" y="378698"/>
        <a:ext cx="2251025" cy="1350615"/>
      </dsp:txXfrm>
    </dsp:sp>
    <dsp:sp modelId="{DE7A069C-981D-4DE1-B6AC-99846A82B6D1}">
      <dsp:nvSpPr>
        <dsp:cNvPr id="0" name=""/>
        <dsp:cNvSpPr/>
      </dsp:nvSpPr>
      <dsp:spPr>
        <a:xfrm>
          <a:off x="1238063" y="1954415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/>
            <a:t>FSA documents</a:t>
          </a:r>
          <a:endParaRPr lang="en-US" sz="2100" kern="1200" dirty="0"/>
        </a:p>
      </dsp:txBody>
      <dsp:txXfrm>
        <a:off x="1238063" y="1954415"/>
        <a:ext cx="2251025" cy="1350615"/>
      </dsp:txXfrm>
    </dsp:sp>
    <dsp:sp modelId="{3544520C-4273-4475-A18D-84D1C97216E4}">
      <dsp:nvSpPr>
        <dsp:cNvPr id="0" name=""/>
        <dsp:cNvSpPr/>
      </dsp:nvSpPr>
      <dsp:spPr>
        <a:xfrm>
          <a:off x="3714191" y="1954415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Supplement to commercial lending programs, not a replacement.   </a:t>
          </a:r>
        </a:p>
      </dsp:txBody>
      <dsp:txXfrm>
        <a:off x="3714191" y="1954415"/>
        <a:ext cx="2251025" cy="1350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7E857-A7E2-422B-95C5-23C28A2D40E4}">
      <dsp:nvSpPr>
        <dsp:cNvPr id="0" name=""/>
        <dsp:cNvSpPr/>
      </dsp:nvSpPr>
      <dsp:spPr>
        <a:xfrm>
          <a:off x="0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5% down payment (minimum)</a:t>
          </a:r>
        </a:p>
      </dsp:txBody>
      <dsp:txXfrm>
        <a:off x="0" y="199080"/>
        <a:ext cx="2251025" cy="1350615"/>
      </dsp:txXfrm>
    </dsp:sp>
    <dsp:sp modelId="{41C76DCC-5AE1-48A2-B67A-70A8E5EB91A7}">
      <dsp:nvSpPr>
        <dsp:cNvPr id="0" name=""/>
        <dsp:cNvSpPr/>
      </dsp:nvSpPr>
      <dsp:spPr>
        <a:xfrm>
          <a:off x="2476127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336926"/>
                <a:satOff val="-1589"/>
                <a:lumOff val="39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336926"/>
                <a:satOff val="-1589"/>
                <a:lumOff val="392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336926"/>
                <a:satOff val="-1589"/>
                <a:lumOff val="392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FSA loan - 45% of purchase price up to a $300,150 maximum loan amount</a:t>
          </a:r>
        </a:p>
      </dsp:txBody>
      <dsp:txXfrm>
        <a:off x="2476127" y="199080"/>
        <a:ext cx="2251025" cy="1350615"/>
      </dsp:txXfrm>
    </dsp:sp>
    <dsp:sp modelId="{A2B433CE-3538-4EA6-94C7-A0605825C062}">
      <dsp:nvSpPr>
        <dsp:cNvPr id="0" name=""/>
        <dsp:cNvSpPr/>
      </dsp:nvSpPr>
      <dsp:spPr>
        <a:xfrm>
          <a:off x="4952255" y="199080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673852"/>
                <a:satOff val="-3178"/>
                <a:lumOff val="78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673852"/>
                <a:satOff val="-3178"/>
                <a:lumOff val="78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673852"/>
                <a:satOff val="-3178"/>
                <a:lumOff val="78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Balance of the financing must come from another source (Bank, FCS, contract, etc.)</a:t>
          </a:r>
        </a:p>
      </dsp:txBody>
      <dsp:txXfrm>
        <a:off x="4952255" y="199080"/>
        <a:ext cx="2251025" cy="1350615"/>
      </dsp:txXfrm>
    </dsp:sp>
    <dsp:sp modelId="{42734086-7C4A-4BC0-BBF9-75DA171759CA}">
      <dsp:nvSpPr>
        <dsp:cNvPr id="0" name=""/>
        <dsp:cNvSpPr/>
      </dsp:nvSpPr>
      <dsp:spPr>
        <a:xfrm>
          <a:off x="0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010778"/>
                <a:satOff val="-4766"/>
                <a:lumOff val="117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010778"/>
                <a:satOff val="-4766"/>
                <a:lumOff val="117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010778"/>
                <a:satOff val="-4766"/>
                <a:lumOff val="117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FSA interest rate – 1.5% (Dec 2022)</a:t>
          </a:r>
        </a:p>
      </dsp:txBody>
      <dsp:txXfrm>
        <a:off x="0" y="1774798"/>
        <a:ext cx="2251025" cy="1350615"/>
      </dsp:txXfrm>
    </dsp:sp>
    <dsp:sp modelId="{3B6EDF14-D030-4326-81E6-E3155E122FB9}">
      <dsp:nvSpPr>
        <dsp:cNvPr id="0" name=""/>
        <dsp:cNvSpPr/>
      </dsp:nvSpPr>
      <dsp:spPr>
        <a:xfrm>
          <a:off x="2476127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347705"/>
                <a:satOff val="-6355"/>
                <a:lumOff val="156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347705"/>
                <a:satOff val="-6355"/>
                <a:lumOff val="156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347705"/>
                <a:satOff val="-6355"/>
                <a:lumOff val="156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Repayment: FSA – 20 years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– 30 years</a:t>
          </a:r>
        </a:p>
      </dsp:txBody>
      <dsp:txXfrm>
        <a:off x="2476127" y="1774798"/>
        <a:ext cx="2251025" cy="1350615"/>
      </dsp:txXfrm>
    </dsp:sp>
    <dsp:sp modelId="{D50E470D-2B18-484A-AB09-EC3FAE2CB06E}">
      <dsp:nvSpPr>
        <dsp:cNvPr id="0" name=""/>
        <dsp:cNvSpPr/>
      </dsp:nvSpPr>
      <dsp:spPr>
        <a:xfrm>
          <a:off x="4952255" y="1774798"/>
          <a:ext cx="2251025" cy="1350615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Funds for purchases only</a:t>
          </a:r>
        </a:p>
      </dsp:txBody>
      <dsp:txXfrm>
        <a:off x="4952255" y="1774798"/>
        <a:ext cx="2251025" cy="13506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BF8E3-F9CF-4BE2-9D1E-00C5A56474E8}">
      <dsp:nvSpPr>
        <dsp:cNvPr id="0" name=""/>
        <dsp:cNvSpPr/>
      </dsp:nvSpPr>
      <dsp:spPr>
        <a:xfrm>
          <a:off x="0" y="199080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FSA’s loan is limited to 50% of the financing</a:t>
          </a:r>
        </a:p>
      </dsp:txBody>
      <dsp:txXfrm>
        <a:off x="0" y="199080"/>
        <a:ext cx="2251025" cy="1350615"/>
      </dsp:txXfrm>
    </dsp:sp>
    <dsp:sp modelId="{10B6B647-B054-4CAA-871C-8618CDBCBAAB}">
      <dsp:nvSpPr>
        <dsp:cNvPr id="0" name=""/>
        <dsp:cNvSpPr/>
      </dsp:nvSpPr>
      <dsp:spPr>
        <a:xfrm>
          <a:off x="2476127" y="199080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Balance of the financing must come from another source (Bank, Farm Credit Services, contract, etc.)</a:t>
          </a:r>
        </a:p>
      </dsp:txBody>
      <dsp:txXfrm>
        <a:off x="2476127" y="199080"/>
        <a:ext cx="2251025" cy="1350615"/>
      </dsp:txXfrm>
    </dsp:sp>
    <dsp:sp modelId="{57196BCB-923D-4D4F-B1B9-C31D9CDE755E}">
      <dsp:nvSpPr>
        <dsp:cNvPr id="0" name=""/>
        <dsp:cNvSpPr/>
      </dsp:nvSpPr>
      <dsp:spPr>
        <a:xfrm>
          <a:off x="4952255" y="199080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Interest rate –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3% (Dec 2022)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952255" y="199080"/>
        <a:ext cx="2251025" cy="1350615"/>
      </dsp:txXfrm>
    </dsp:sp>
    <dsp:sp modelId="{D38E64DD-8140-48E7-A868-E864F2A22591}">
      <dsp:nvSpPr>
        <dsp:cNvPr id="0" name=""/>
        <dsp:cNvSpPr/>
      </dsp:nvSpPr>
      <dsp:spPr>
        <a:xfrm>
          <a:off x="0" y="17747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Repayment terms – 30 to 40 years based on cash flow</a:t>
          </a:r>
        </a:p>
      </dsp:txBody>
      <dsp:txXfrm>
        <a:off x="0" y="1774798"/>
        <a:ext cx="2251025" cy="1350615"/>
      </dsp:txXfrm>
    </dsp:sp>
    <dsp:sp modelId="{BEB0165B-8164-4121-84F0-C0E396B52BE4}">
      <dsp:nvSpPr>
        <dsp:cNvPr id="0" name=""/>
        <dsp:cNvSpPr/>
      </dsp:nvSpPr>
      <dsp:spPr>
        <a:xfrm>
          <a:off x="2476127" y="17747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FSA loan maximum - $600,000 (no maximum purchase price) </a:t>
          </a:r>
        </a:p>
      </dsp:txBody>
      <dsp:txXfrm>
        <a:off x="2476127" y="1774798"/>
        <a:ext cx="2251025" cy="1350615"/>
      </dsp:txXfrm>
    </dsp:sp>
    <dsp:sp modelId="{73C2804F-2F72-4C6B-80A9-8A458C0E0822}">
      <dsp:nvSpPr>
        <dsp:cNvPr id="0" name=""/>
        <dsp:cNvSpPr/>
      </dsp:nvSpPr>
      <dsp:spPr>
        <a:xfrm>
          <a:off x="4952255" y="17747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FSA can take a second lien on the property being purchased </a:t>
          </a:r>
        </a:p>
      </dsp:txBody>
      <dsp:txXfrm>
        <a:off x="4952255" y="1774798"/>
        <a:ext cx="2251025" cy="1350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98E1B-BA01-4516-BF95-1F533E1B3813}">
      <dsp:nvSpPr>
        <dsp:cNvPr id="0" name=""/>
        <dsp:cNvSpPr/>
      </dsp:nvSpPr>
      <dsp:spPr>
        <a:xfrm>
          <a:off x="0" y="199080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FSA can provide up to 100% of the financing </a:t>
          </a:r>
        </a:p>
      </dsp:txBody>
      <dsp:txXfrm>
        <a:off x="0" y="199080"/>
        <a:ext cx="2251025" cy="1350615"/>
      </dsp:txXfrm>
    </dsp:sp>
    <dsp:sp modelId="{33E2101B-08DA-49B3-ADE2-28D02EF3C598}">
      <dsp:nvSpPr>
        <dsp:cNvPr id="0" name=""/>
        <dsp:cNvSpPr/>
      </dsp:nvSpPr>
      <dsp:spPr>
        <a:xfrm>
          <a:off x="2476127" y="199080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Interest rate – 5% (Dec 2022)</a:t>
          </a:r>
        </a:p>
      </dsp:txBody>
      <dsp:txXfrm>
        <a:off x="2476127" y="199080"/>
        <a:ext cx="2251025" cy="1350615"/>
      </dsp:txXfrm>
    </dsp:sp>
    <dsp:sp modelId="{04483374-0FFD-456E-970C-B71F5FE2B313}">
      <dsp:nvSpPr>
        <dsp:cNvPr id="0" name=""/>
        <dsp:cNvSpPr/>
      </dsp:nvSpPr>
      <dsp:spPr>
        <a:xfrm>
          <a:off x="4952255" y="199080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Repayment terms - 30 to 40 years based on cash flow</a:t>
          </a:r>
        </a:p>
      </dsp:txBody>
      <dsp:txXfrm>
        <a:off x="4952255" y="199080"/>
        <a:ext cx="2251025" cy="1350615"/>
      </dsp:txXfrm>
    </dsp:sp>
    <dsp:sp modelId="{E9113A85-7FEC-4FB5-AD0A-CD159D9C78AA}">
      <dsp:nvSpPr>
        <dsp:cNvPr id="0" name=""/>
        <dsp:cNvSpPr/>
      </dsp:nvSpPr>
      <dsp:spPr>
        <a:xfrm>
          <a:off x="1238063" y="17747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FSA loan maximum - $600,000 (no maximum purchase price) </a:t>
          </a:r>
        </a:p>
      </dsp:txBody>
      <dsp:txXfrm>
        <a:off x="1238063" y="1774798"/>
        <a:ext cx="2251025" cy="1350615"/>
      </dsp:txXfrm>
    </dsp:sp>
    <dsp:sp modelId="{6E8B5F4C-56A7-4580-924B-6497753D6B3E}">
      <dsp:nvSpPr>
        <dsp:cNvPr id="0" name=""/>
        <dsp:cNvSpPr/>
      </dsp:nvSpPr>
      <dsp:spPr>
        <a:xfrm>
          <a:off x="3714191" y="1774798"/>
          <a:ext cx="2251025" cy="13506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FSA can take a second lien on the property being purchased </a:t>
          </a:r>
        </a:p>
      </dsp:txBody>
      <dsp:txXfrm>
        <a:off x="3714191" y="1774798"/>
        <a:ext cx="2251025" cy="13506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788CF-45E9-49A3-8D5E-7E9236883CFD}">
      <dsp:nvSpPr>
        <dsp:cNvPr id="0" name=""/>
        <dsp:cNvSpPr/>
      </dsp:nvSpPr>
      <dsp:spPr>
        <a:xfrm>
          <a:off x="916765" y="181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Encourage loans at competitive rates and terms </a:t>
          </a:r>
        </a:p>
      </dsp:txBody>
      <dsp:txXfrm>
        <a:off x="916765" y="181"/>
        <a:ext cx="2557024" cy="1534214"/>
      </dsp:txXfrm>
    </dsp:sp>
    <dsp:sp modelId="{79F3D7B2-ADE2-4542-9980-4BA3F71C854D}">
      <dsp:nvSpPr>
        <dsp:cNvPr id="0" name=""/>
        <dsp:cNvSpPr/>
      </dsp:nvSpPr>
      <dsp:spPr>
        <a:xfrm>
          <a:off x="3729491" y="181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561544"/>
                <a:satOff val="-2648"/>
                <a:lumOff val="65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Lender’s loan and relationship</a:t>
          </a:r>
        </a:p>
      </dsp:txBody>
      <dsp:txXfrm>
        <a:off x="3729491" y="181"/>
        <a:ext cx="2557024" cy="1534214"/>
      </dsp:txXfrm>
    </dsp:sp>
    <dsp:sp modelId="{AD07E141-D7F6-4E5B-B4E9-1E281AD046CC}">
      <dsp:nvSpPr>
        <dsp:cNvPr id="0" name=""/>
        <dsp:cNvSpPr/>
      </dsp:nvSpPr>
      <dsp:spPr>
        <a:xfrm>
          <a:off x="916765" y="1790098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123087"/>
                <a:satOff val="-5296"/>
                <a:lumOff val="1307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Lender forms – note/mortgage/etc.</a:t>
          </a:r>
        </a:p>
      </dsp:txBody>
      <dsp:txXfrm>
        <a:off x="916765" y="1790098"/>
        <a:ext cx="2557024" cy="1534214"/>
      </dsp:txXfrm>
    </dsp:sp>
    <dsp:sp modelId="{E7BCFA47-3D35-4839-9BD6-B399EEBF5900}">
      <dsp:nvSpPr>
        <dsp:cNvPr id="0" name=""/>
        <dsp:cNvSpPr/>
      </dsp:nvSpPr>
      <dsp:spPr>
        <a:xfrm>
          <a:off x="3729491" y="1790098"/>
          <a:ext cx="2557024" cy="1534214"/>
        </a:xfrm>
        <a:prstGeom prst="rect">
          <a:avLst/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-1684631"/>
                <a:satOff val="-7944"/>
                <a:lumOff val="196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Shared expertise to protect the lender and the government</a:t>
          </a:r>
        </a:p>
      </dsp:txBody>
      <dsp:txXfrm>
        <a:off x="3729491" y="1790098"/>
        <a:ext cx="2557024" cy="1534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9AADE-8891-4F26-871A-ED0C4A751EE0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D743-F03A-408C-B06D-C07B81885C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6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3CE637-0B5F-4505-90B1-F9672497664E}" type="datetimeFigureOut">
              <a:rPr lang="en-US" smtClean="0"/>
              <a:pPr/>
              <a:t>11/23/2022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943C5C-0868-4A8F-BB55-D4AF0459EE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133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59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4659" indent="-286407" defTabSz="9355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5629" indent="-229126" defTabSz="93559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3880" indent="-229126" defTabSz="93559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2132" indent="-229126" defTabSz="93559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0384" indent="-229126" defTabSz="935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635" indent="-229126" defTabSz="935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6887" indent="-229126" defTabSz="935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5138" indent="-229126" defTabSz="93559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3BE145-7928-4031-B9F9-6768FEC5B582}" type="slidenum">
              <a:rPr lang="en-US" smtClean="0"/>
              <a:pPr eaLnBrk="1" hangingPunct="1"/>
              <a:t>1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7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3D579629-6086-4C4B-913C-142CC74CC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785DD243-0FE3-488A-8B92-4ECCF7E43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866C005-2083-439A-B0A3-E1B52F097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C15A39-1BD1-433C-8D84-C6AEC901BAC7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445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4D132672-F686-45DF-B442-F3EF24B8FB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FAC4A157-ED5E-4E51-9F25-FCBB0FF52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AEFDD140-0F56-48CB-BB57-73E1744E2F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320B18-E7DC-4FBB-B9FF-41921202155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932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A5F674B-6716-4185-8CC7-7A83275D2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19414B85-21B3-4977-97D1-9E8FD2F76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AC039B4-E016-4297-9CF1-CF72FF316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62C8DA-59D7-44C2-A711-F32F38C1DED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98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43C5C-0868-4A8F-BB55-D4AF0459EEF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2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3CB4C97B-43CA-4972-9A7D-D4AF876E03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62FCB9A-AC52-4A14-9D70-8D0172E1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5833011D-10B7-4F66-AF04-BF70598B5D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9EAC38-93E4-4144-8B2D-5097F079833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1369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5B6FD58-7290-400C-B5C9-E89E6D3B32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E8155819-2CDA-46B1-8823-7ABCF112A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241B1190-1C8A-49BE-A39C-A4FC93E8B5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877345-FFEC-40BC-AEBD-313477FF40E9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115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A901D2C1-8DF3-4E35-AAAE-173916F18D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274D785-3239-4884-888A-4B9DEDA77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16DDD4F-F0D3-451D-B51B-B5657800C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795593-8FB3-4074-89ED-C7B37C82B151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80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5D6BA227-E1B5-460B-A6C5-3C548EE278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FD128A2E-D37D-476A-8ABC-7DB11C995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E8A86E5C-1D2F-4F6A-B69A-7B866599A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7D694F-AE74-4970-8609-D5F3C303576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131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70732FA-8F82-4FEE-B0F0-D1AD4E2636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FD1D6A50-23B0-4449-A515-6AA891B05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CF10E7C-36D4-448B-A7F0-17A30CA5F6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CBB845-0EAF-4367-A8D8-E10E89B46D0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8455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E428B183-7A1D-47FD-909F-CD0D78FD3D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38A786EE-4FAA-4D5D-8915-7B6EFCBB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70E07B1B-80D6-4B18-BC58-ED8ADEAD4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60E0B2-550C-4785-951B-4C2B9BA832D6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933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7A62-94D0-4E09-9DA2-C941D4E9F2EC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5EEA-DB73-4498-B272-2DD428699572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03BC4-5766-4DFA-B034-D4525AB8B0DA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9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CDD37-4E7A-481F-9C50-653AC68E74AC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7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B694E-2A23-46AC-A260-874CF8028A9B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51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A211-D7B8-4787-817A-8F06452B2B1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8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66A5B-5F68-410F-859D-9D4FB178C214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84B4-89A0-4546-8115-3DF7B84F5034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B10F-FD7C-4DBF-9F72-4C25B454E06C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6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2F8A-DB9B-4C2C-85BC-D28C3673B521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9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6E0450FA-E79E-4940-9B99-DA0B2354BED7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EFD42-414A-4EB4-9EAF-D2BFFA675403}" type="datetime1">
              <a:rPr lang="en-US" smtClean="0"/>
              <a:t>11/23/2022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391360-C8D1-4D8D-8420-1F5F90D662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6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mons.wikimedia.org/wiki/File:USDA_logo.png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sa.usda.gov/" TargetMode="External"/><Relationship Id="rId7" Type="http://schemas.openxmlformats.org/officeDocument/2006/relationships/hyperlink" Target="https://newfarmers.usda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sa.usda.gov/FSA/webapp?area=home&amp;subject=fmlp&amp;topic=landing" TargetMode="External"/><Relationship Id="rId5" Type="http://schemas.openxmlformats.org/officeDocument/2006/relationships/hyperlink" Target="https://www.farmers.gov/" TargetMode="External"/><Relationship Id="rId4" Type="http://schemas.openxmlformats.org/officeDocument/2006/relationships/hyperlink" Target="http://www.fsa.usda.gov/daf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rmers.gov/service-center-locator?utm_medium=email&amp;utm_source=govdelive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93601" y="1918001"/>
            <a:ext cx="3720331" cy="216129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ctr" defTabSz="914400"/>
            <a:br>
              <a:rPr lang="en-US" sz="2600" u="sng" dirty="0"/>
            </a:br>
            <a:r>
              <a:rPr lang="en-US" sz="2600" dirty="0"/>
              <a:t>FARM SERVICE AGENCY</a:t>
            </a:r>
            <a:br>
              <a:rPr lang="en-US" sz="2600" dirty="0"/>
            </a:br>
            <a:r>
              <a:rPr lang="en-US" sz="2600" dirty="0"/>
              <a:t>(FSA)</a:t>
            </a:r>
            <a:br>
              <a:rPr lang="en-US" sz="2600" u="sng" dirty="0"/>
            </a:br>
            <a:br>
              <a:rPr lang="en-US" sz="2600" dirty="0"/>
            </a:br>
            <a:endParaRPr lang="en-US" sz="2600" dirty="0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4570808" y="1861750"/>
            <a:ext cx="3720331" cy="254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466331" y="-238168"/>
            <a:ext cx="827711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4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open field&#10;&#10;Description automatically generated">
            <a:extLst>
              <a:ext uri="{FF2B5EF4-FFF2-40B4-BE49-F238E27FC236}">
                <a16:creationId xmlns:a16="http://schemas.microsoft.com/office/drawing/2014/main" id="{75D20B5C-9014-4E21-BD37-4920A9B67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5154" b="1"/>
          <a:stretch/>
        </p:blipFill>
        <p:spPr>
          <a:xfrm>
            <a:off x="1" y="10"/>
            <a:ext cx="9143771" cy="685799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3" y="636753"/>
            <a:ext cx="622457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0F036691-CB32-4D3C-ABC3-36B88CA6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012" y="966498"/>
            <a:ext cx="5111799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Direct Loans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79788" y="1847088"/>
            <a:ext cx="5110023" cy="0"/>
          </a:xfrm>
          <a:prstGeom prst="line">
            <a:avLst/>
          </a:prstGeom>
          <a:ln w="31750">
            <a:solidFill>
              <a:srgbClr val="87683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7A70C9B-D67B-4160-BBE2-5E2224CF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012" y="2015733"/>
            <a:ext cx="5111799" cy="4021267"/>
          </a:xfrm>
        </p:spPr>
        <p:txBody>
          <a:bodyPr>
            <a:normAutofit/>
          </a:bodyPr>
          <a:lstStyle/>
          <a:p>
            <a:pPr eaLnBrk="1" hangingPunct="1">
              <a:buClr>
                <a:srgbClr val="876836"/>
              </a:buClr>
            </a:pPr>
            <a:r>
              <a:rPr lang="en-US" altLang="en-US" sz="32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 Operating</a:t>
            </a:r>
          </a:p>
          <a:p>
            <a:pPr eaLnBrk="1" hangingPunct="1">
              <a:buClr>
                <a:srgbClr val="876836"/>
              </a:buClr>
            </a:pPr>
            <a:r>
              <a:rPr lang="en-US" altLang="en-US" sz="32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 Ownership</a:t>
            </a:r>
          </a:p>
          <a:p>
            <a:pPr eaLnBrk="1" hangingPunct="1">
              <a:buClr>
                <a:srgbClr val="876836"/>
              </a:buClr>
            </a:pPr>
            <a:r>
              <a:rPr lang="en-US" altLang="en-US" sz="32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</a:p>
          <a:p>
            <a:pPr eaLnBrk="1" hangingPunct="1">
              <a:buClr>
                <a:srgbClr val="876836"/>
              </a:buClr>
            </a:pPr>
            <a:r>
              <a:rPr lang="en-US" altLang="en-US" sz="3200" dirty="0">
                <a:solidFill>
                  <a:srgbClr val="FFFF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Microloans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67EE9A-29B5-4FC5-9AEF-0FBB3878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8014" y="6205765"/>
            <a:ext cx="3088106" cy="309201"/>
          </a:xfrm>
        </p:spPr>
        <p:txBody>
          <a:bodyPr anchor="ctr">
            <a:normAutofit/>
          </a:bodyPr>
          <a:lstStyle/>
          <a:p>
            <a:endParaRPr lang="en-US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4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31E938D-DB0E-47AE-9E9E-70AA9502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en-US" sz="2200" u="sng" dirty="0"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Loan Program</a:t>
            </a:r>
            <a:br>
              <a:rPr lang="en-US" altLang="en-US" sz="2200" u="sng" dirty="0">
                <a:latin typeface="Cambria" panose="02040503050406030204" pitchFamily="18" charset="0"/>
                <a:cs typeface="Times New Roman" panose="02020603050405020304" pitchFamily="18" charset="0"/>
              </a:rPr>
            </a:br>
            <a:endParaRPr lang="en-US" altLang="en-US" sz="2200" dirty="0">
              <a:latin typeface="Cambria" panose="02040503050406030204" pitchFamily="18" charset="0"/>
            </a:endParaRPr>
          </a:p>
        </p:txBody>
      </p:sp>
      <p:graphicFrame>
        <p:nvGraphicFramePr>
          <p:cNvPr id="11269" name="Content Placeholder 2">
            <a:extLst>
              <a:ext uri="{FF2B5EF4-FFF2-40B4-BE49-F238E27FC236}">
                <a16:creationId xmlns:a16="http://schemas.microsoft.com/office/drawing/2014/main" id="{9F88454C-1A15-4139-941B-2514A4439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695585"/>
              </p:ext>
            </p:extLst>
          </p:nvPr>
        </p:nvGraphicFramePr>
        <p:xfrm>
          <a:off x="1088231" y="1981200"/>
          <a:ext cx="7203281" cy="3683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90836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7F477ECC-2361-4146-85F9-33CF53DFF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/>
          <a:stretch/>
        </p:blipFill>
        <p:spPr>
          <a:xfrm>
            <a:off x="-152400" y="-1"/>
            <a:ext cx="9296400" cy="6858000"/>
          </a:xfrm>
          <a:prstGeom prst="rect">
            <a:avLst/>
          </a:prstGeom>
        </p:spPr>
      </p:pic>
      <p:sp>
        <p:nvSpPr>
          <p:cNvPr id="7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9D08457-BA2E-4F39-B8D8-6003DD75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3000">
                <a:latin typeface="Times New Roman" panose="02020603050405020304" pitchFamily="18" charset="0"/>
              </a:rPr>
              <a:t>Direct Operating Loans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B4D8811-5AEB-431D-9719-C9E2432C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2800" u="sng" dirty="0">
                <a:latin typeface="Times New Roman" panose="02020603050405020304" pitchFamily="18" charset="0"/>
              </a:rPr>
              <a:t>Interest rate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5.125% (Dec 2022)</a:t>
            </a:r>
          </a:p>
          <a:p>
            <a:pPr eaLnBrk="1" hangingPunct="1"/>
            <a:r>
              <a:rPr lang="en-US" altLang="en-US" sz="2800" u="sng" dirty="0">
                <a:latin typeface="Times New Roman" panose="02020603050405020304" pitchFamily="18" charset="0"/>
              </a:rPr>
              <a:t>Repayment terms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1-7 years</a:t>
            </a:r>
          </a:p>
          <a:p>
            <a:pPr eaLnBrk="1" hangingPunct="1"/>
            <a:r>
              <a:rPr lang="en-US" altLang="en-US" sz="2800" u="sng" dirty="0">
                <a:latin typeface="Times New Roman" panose="02020603050405020304" pitchFamily="18" charset="0"/>
              </a:rPr>
              <a:t>Loan limit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$400,000</a:t>
            </a:r>
          </a:p>
        </p:txBody>
      </p:sp>
      <p:sp>
        <p:nvSpPr>
          <p:cNvPr id="8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1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73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4" name="Rectangle 75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4585" name="Group 77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9" y="482171"/>
            <a:ext cx="3055900" cy="5149101"/>
            <a:chOff x="7463259" y="583365"/>
            <a:chExt cx="4074533" cy="5181928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86" name="Rectangle 79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587" name="Straight Connector 81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2769" y="1847088"/>
            <a:ext cx="4161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CC23090-638B-4A24-B31C-2E5EE067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032" y="804520"/>
            <a:ext cx="416276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Farm Ownership Loan Programs</a:t>
            </a:r>
          </a:p>
        </p:txBody>
      </p:sp>
      <p:pic>
        <p:nvPicPr>
          <p:cNvPr id="24581" name="Picture 8" descr="PH02137J">
            <a:extLst>
              <a:ext uri="{FF2B5EF4-FFF2-40B4-BE49-F238E27FC236}">
                <a16:creationId xmlns:a16="http://schemas.microsoft.com/office/drawing/2014/main" id="{39B270CD-81BF-49D8-BA18-069D48EB1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4" b="-4"/>
          <a:stretch/>
        </p:blipFill>
        <p:spPr bwMode="auto">
          <a:xfrm>
            <a:off x="964078" y="1116345"/>
            <a:ext cx="2099327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F06408A0-12C9-4270-8AC4-5A4FA5F2C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032" y="2015732"/>
            <a:ext cx="4162766" cy="34506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Down Payment</a:t>
            </a:r>
          </a:p>
          <a:p>
            <a:pPr lvl="1" eaLnBrk="1" hangingPunct="1"/>
            <a:r>
              <a:rPr lang="en-US" altLang="en-US" sz="2400" dirty="0">
                <a:latin typeface="Cambria" panose="02040503050406030204" pitchFamily="18" charset="0"/>
                <a:cs typeface="Times New Roman" panose="02020603050405020304" pitchFamily="18" charset="0"/>
              </a:rPr>
              <a:t>Available for beginning and underserved farmers </a:t>
            </a:r>
          </a:p>
          <a:p>
            <a:pPr eaLnBrk="1" hangingPunct="1"/>
            <a:r>
              <a:rPr lang="en-US" altLang="en-US" sz="24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Participation Loan</a:t>
            </a:r>
          </a:p>
          <a:p>
            <a:pPr eaLnBrk="1" hangingPunct="1"/>
            <a:r>
              <a:rPr lang="en-US" altLang="en-US" sz="2400" u="sng" dirty="0">
                <a:latin typeface="Cambria" panose="02040503050406030204" pitchFamily="18" charset="0"/>
                <a:cs typeface="Times New Roman" panose="02020603050405020304" pitchFamily="18" charset="0"/>
              </a:rPr>
              <a:t>Regular Farm Ownership</a:t>
            </a:r>
          </a:p>
        </p:txBody>
      </p:sp>
      <p:pic>
        <p:nvPicPr>
          <p:cNvPr id="24588" name="Picture 83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4589" name="Straight Connector 85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031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AF38F1D-1403-4710-A7D4-1AD9A9C5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Down Payment Farm Ownership Loan Program</a:t>
            </a:r>
          </a:p>
        </p:txBody>
      </p:sp>
      <p:graphicFrame>
        <p:nvGraphicFramePr>
          <p:cNvPr id="26629" name="Rectangle 3">
            <a:extLst>
              <a:ext uri="{FF2B5EF4-FFF2-40B4-BE49-F238E27FC236}">
                <a16:creationId xmlns:a16="http://schemas.microsoft.com/office/drawing/2014/main" id="{ECF5BCE8-3200-4F33-B06F-FDBE553CD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5219086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55802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1979DB2-0A6D-41EF-A50E-B1EC936B7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Participation Farm Ownership Loan Program</a:t>
            </a:r>
          </a:p>
        </p:txBody>
      </p:sp>
      <p:graphicFrame>
        <p:nvGraphicFramePr>
          <p:cNvPr id="30725" name="Rectangle 3">
            <a:extLst>
              <a:ext uri="{FF2B5EF4-FFF2-40B4-BE49-F238E27FC236}">
                <a16:creationId xmlns:a16="http://schemas.microsoft.com/office/drawing/2014/main" id="{E0B27C6A-DE4B-4F73-8EE2-D6C11DFE2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079869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32679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E22F535-8629-4634-AE0F-AC1F0765E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dirty="0">
                <a:latin typeface="Cambria" panose="02040503050406030204" pitchFamily="18" charset="0"/>
                <a:cs typeface="Times New Roman" pitchFamily="18" charset="0"/>
              </a:rPr>
              <a:t>Regular Farm Ownership Loan Program</a:t>
            </a:r>
          </a:p>
        </p:txBody>
      </p:sp>
      <p:graphicFrame>
        <p:nvGraphicFramePr>
          <p:cNvPr id="32773" name="Rectangle 3">
            <a:extLst>
              <a:ext uri="{FF2B5EF4-FFF2-40B4-BE49-F238E27FC236}">
                <a16:creationId xmlns:a16="http://schemas.microsoft.com/office/drawing/2014/main" id="{2DA62114-40AB-43F0-A04A-02E1B70DA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532512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97738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1" name="Rectangle 79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902" name="Picture 81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7903" name="Straight Connector 83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04" name="Straight Connector 85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clouds in the hay&#10;&#10;Description automatically generated">
            <a:extLst>
              <a:ext uri="{FF2B5EF4-FFF2-40B4-BE49-F238E27FC236}">
                <a16:creationId xmlns:a16="http://schemas.microsoft.com/office/drawing/2014/main" id="{899C9C40-00C6-4014-90C7-1D905F000F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r="1" b="1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37905" name="Rectangle 87">
            <a:extLst>
              <a:ext uri="{FF2B5EF4-FFF2-40B4-BE49-F238E27FC236}">
                <a16:creationId xmlns:a16="http://schemas.microsoft.com/office/drawing/2014/main" id="{2E67E8BF-E4B2-4098-9FB3-9E400BD86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8014" y="4905349"/>
            <a:ext cx="4207985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E35BEBB-C62E-4CD4-A59D-E64AA798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809" y="5239131"/>
            <a:ext cx="3959617" cy="9600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/>
            <a:r>
              <a:rPr lang="en-US" altLang="en-US" sz="3000" dirty="0">
                <a:solidFill>
                  <a:srgbClr val="FFFFFE"/>
                </a:solidFill>
              </a:rPr>
              <a:t>Guaranteed Loan Programs</a:t>
            </a:r>
          </a:p>
        </p:txBody>
      </p:sp>
      <p:cxnSp>
        <p:nvCxnSpPr>
          <p:cNvPr id="37906" name="Straight Connector 89">
            <a:extLst>
              <a:ext uri="{FF2B5EF4-FFF2-40B4-BE49-F238E27FC236}">
                <a16:creationId xmlns:a16="http://schemas.microsoft.com/office/drawing/2014/main" id="{3781A10F-5DF6-4C9B-AE0B-5249E4399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0808" y="5073596"/>
            <a:ext cx="3962397" cy="0"/>
          </a:xfrm>
          <a:prstGeom prst="line">
            <a:avLst/>
          </a:prstGeom>
          <a:ln w="31750">
            <a:solidFill>
              <a:srgbClr val="FCF36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393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575AE10-5196-499D-ADD3-8035163C0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219" y="1219200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Guaranteed Loan Programs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D2B75F8-3D3B-4B6C-95E9-0ABCE5120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279" y="2057400"/>
            <a:ext cx="3788116" cy="34506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Financing through a traditional non-government source (Bank, Farm Credit Services, etc.)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FSA backing – up to 90-95% </a:t>
            </a:r>
          </a:p>
        </p:txBody>
      </p:sp>
      <p:pic>
        <p:nvPicPr>
          <p:cNvPr id="39941" name="Picture 12" descr="MCj02337780000[1]">
            <a:extLst>
              <a:ext uri="{FF2B5EF4-FFF2-40B4-BE49-F238E27FC236}">
                <a16:creationId xmlns:a16="http://schemas.microsoft.com/office/drawing/2014/main" id="{082B0C0C-3C3B-4279-865F-42B1FC015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093" y="2177155"/>
            <a:ext cx="3334855" cy="26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E25786E-E261-4926-870C-7CE38112B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95573"/>
            <a:ext cx="7202456" cy="75580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Guaranteed Loan – Benefits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6E818AF-7F87-422F-98E5-80664D43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51377"/>
            <a:ext cx="3119137" cy="4168423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Higher maximum loan amount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$2.037 million in loans per operation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Increased flexibility for the lender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Loan limits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Other borrowing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en-US" sz="1800" dirty="0">
                <a:latin typeface="Cambria" panose="02040503050406030204" pitchFamily="18" charset="0"/>
                <a:cs typeface="Times New Roman" panose="02020603050405020304" pitchFamily="18" charset="0"/>
              </a:rPr>
              <a:t>Secondary market options to allow the producer additional pricing and repayment options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3401815-9C3D-43EE-B4E4-2504090CE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82367" y="2012810"/>
            <a:ext cx="3711494" cy="3453535"/>
            <a:chOff x="7807230" y="2012810"/>
            <a:chExt cx="3251252" cy="3459865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DC52205-72B7-41BE-99DF-6B24F25ED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98BFFC9-C8B3-41FE-B9CC-C492B079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erson with collar shirt&#10;&#10;Description automatically generated">
            <a:extLst>
              <a:ext uri="{FF2B5EF4-FFF2-40B4-BE49-F238E27FC236}">
                <a16:creationId xmlns:a16="http://schemas.microsoft.com/office/drawing/2014/main" id="{A2A60F3B-D75C-4B6F-8CC0-103B3F960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6" r="11053" b="3"/>
          <a:stretch/>
        </p:blipFill>
        <p:spPr>
          <a:xfrm>
            <a:off x="4707942" y="2174242"/>
            <a:ext cx="3460404" cy="312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410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1071-569F-4938-B1DB-BBB74A71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0"/>
            <a:ext cx="6462712" cy="3943350"/>
          </a:xfrm>
        </p:spPr>
        <p:txBody>
          <a:bodyPr rtlCol="0">
            <a:normAutofit lnSpcReduction="10000"/>
          </a:bodyPr>
          <a:lstStyle/>
          <a:p>
            <a:pPr marL="0" indent="0" algn="ctr" eaLnBrk="1" hangingPunct="1"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 Gossling</a:t>
            </a:r>
          </a:p>
          <a:p>
            <a:pPr marL="0" indent="0" algn="ctr" eaLnBrk="1" hangingPunct="1"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Loan Program Director</a:t>
            </a:r>
          </a:p>
          <a:p>
            <a:pPr marL="0" indent="0" algn="ctr" eaLnBrk="1" hangingPunct="1"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 Service Agency</a:t>
            </a:r>
          </a:p>
          <a:p>
            <a:pPr marL="0" indent="0" algn="ctr" eaLnBrk="1" hangingPunct="1"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Phone: (515) 331-8450</a:t>
            </a:r>
          </a:p>
          <a:p>
            <a:pPr marL="0" indent="0" algn="ctr" eaLnBrk="1" hangingPunct="1">
              <a:buNone/>
              <a:defRPr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brian.gossling@usda.gov</a:t>
            </a:r>
          </a:p>
        </p:txBody>
      </p:sp>
    </p:spTree>
    <p:extLst>
      <p:ext uri="{BB962C8B-B14F-4D97-AF65-F5344CB8AC3E}">
        <p14:creationId xmlns:p14="http://schemas.microsoft.com/office/powerpoint/2010/main" val="21110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B601884D-C530-460D-AB8D-C2363C78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Guaranteed Loan Philosophy</a:t>
            </a:r>
          </a:p>
        </p:txBody>
      </p:sp>
      <p:graphicFrame>
        <p:nvGraphicFramePr>
          <p:cNvPr id="48133" name="Content Placeholder 2">
            <a:extLst>
              <a:ext uri="{FF2B5EF4-FFF2-40B4-BE49-F238E27FC236}">
                <a16:creationId xmlns:a16="http://schemas.microsoft.com/office/drawing/2014/main" id="{4A455314-5E2C-4AF9-A887-E91085F530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274150"/>
              </p:ext>
            </p:extLst>
          </p:nvPr>
        </p:nvGraphicFramePr>
        <p:xfrm>
          <a:off x="1088231" y="2340435"/>
          <a:ext cx="7203281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984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7A6CACD2-48FF-4EA3-A8CD-A35D4A3DF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729" y="968210"/>
            <a:ext cx="7202456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Guaranteed Loans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57A5FDD8-618A-460D-AA1A-B5B7E451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729" y="2015733"/>
            <a:ext cx="4646838" cy="345061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Operating (G-OL)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 Operating Line of Credit (G-LOC) 	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Farm Ownership (G-FO)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Conservation (G-CL)</a:t>
            </a:r>
          </a:p>
        </p:txBody>
      </p:sp>
      <p:pic>
        <p:nvPicPr>
          <p:cNvPr id="51204" name="Picture 4" descr="j0222015">
            <a:extLst>
              <a:ext uri="{FF2B5EF4-FFF2-40B4-BE49-F238E27FC236}">
                <a16:creationId xmlns:a16="http://schemas.microsoft.com/office/drawing/2014/main" id="{2ACF4ED6-89B5-4B0D-B068-ACAE2986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567" y="2636809"/>
            <a:ext cx="2194573" cy="22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1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50709-F8F5-4051-8CBC-EA95F8DFE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533400"/>
            <a:ext cx="6571343" cy="132035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FSA Financing of livestock facilities – Environmental 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B46DC-7A8A-47B0-B749-E0F20AA69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1853755"/>
            <a:ext cx="6571343" cy="42422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proximity to neighbors, towns, lakes, rivers, streams and other sensitive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Public Notice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Published weekly for 2 consecutive weeks or daily for 3 days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30-day public comment period from when notice ends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Alternative:  Letter to neighbors within a 1.5 mile radius of the site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Archeological Assessment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Paid by applicant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Historical Preservation Office review</a:t>
            </a:r>
          </a:p>
          <a:p>
            <a:pPr lvl="1"/>
            <a:r>
              <a:rPr lang="en-US" b="0" i="0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Tribal Historical Preservation Office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0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C859-A68C-4B6D-8A98-B989C436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environmental reminders for FSA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555B-AE9A-40C3-870C-ABC517BE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491" y="2015733"/>
            <a:ext cx="6938509" cy="345061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start dirt work or disturb the soil prior to completion of the archeological assessment and Agency approval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ahead as the review takes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time (think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not weeks)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archeological assessment cannot be completed when the ground is frozen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sites that avoid issues with neighbors, towns and sensitive areas (lakes, streams, etc.)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advice and counsel early and often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714F4A88-2391-475D-9B3A-B9FF2821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685800"/>
            <a:ext cx="5915025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FSA Loan Information On The Web: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E5F38-00A5-4405-8BEF-89E47D3DC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998324"/>
            <a:ext cx="6991350" cy="4038600"/>
          </a:xfrm>
        </p:spPr>
        <p:txBody>
          <a:bodyPr rtlCol="0">
            <a:normAutofit fontScale="40000" lnSpcReduction="20000"/>
          </a:bodyPr>
          <a:lstStyle/>
          <a:p>
            <a:pPr>
              <a:defRPr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FSA Web page: </a:t>
            </a: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https://www.fsa.usda.gov/</a:t>
            </a:r>
            <a:endParaRPr lang="en-US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link to FSA’s Farm Loan Programs: </a:t>
            </a:r>
          </a:p>
          <a:p>
            <a:pPr marL="0" indent="0">
              <a:buNone/>
              <a:defRPr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http://www.fsa.usda.gov/dafl</a:t>
            </a:r>
            <a:endParaRPr lang="en-US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“Your Guide to FSA Loan Programs” is a good place to start.</a:t>
            </a:r>
          </a:p>
          <a:p>
            <a:pPr>
              <a:defRPr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USDA Programs: </a:t>
            </a: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https://www.farmers.gov/</a:t>
            </a:r>
            <a:endParaRPr lang="en-US" sz="5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5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Farmer Site: </a:t>
            </a:r>
            <a:endParaRPr lang="en-US" sz="5900" dirty="0"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pPr marL="0" indent="0">
              <a:buNone/>
              <a:defRPr/>
            </a:pPr>
            <a:r>
              <a:rPr lang="en-US" sz="5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https://newfarmers.usda.gov</a:t>
            </a:r>
            <a:endParaRPr lang="en-US" sz="5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3510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F0261-0C79-46DA-B2AA-014DFDCC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292" y="801908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4391360-C8D1-4D8D-8420-1F5F90D66265}" type="slidenum">
              <a:rPr lang="en-US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en-US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253" y="644327"/>
            <a:ext cx="6974974" cy="4811366"/>
            <a:chOff x="7639235" y="600024"/>
            <a:chExt cx="3898557" cy="687892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49E322-42F0-4253-AD1A-F4259854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556" y="1590734"/>
            <a:ext cx="5554405" cy="2520012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200">
                <a:solidFill>
                  <a:schemeClr val="tx2"/>
                </a:solidFill>
              </a:rPr>
              <a:t>Questions?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1416139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3555" y="4285341"/>
            <a:ext cx="55544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7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person, outdoor, holding, food&#10;&#10;Description automatically generated">
            <a:extLst>
              <a:ext uri="{FF2B5EF4-FFF2-40B4-BE49-F238E27FC236}">
                <a16:creationId xmlns:a16="http://schemas.microsoft.com/office/drawing/2014/main" id="{DE40102A-1406-49D2-9952-6311594F6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" r="5496" b="-1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8" y="4907589"/>
            <a:ext cx="6221412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384" y="5241371"/>
            <a:ext cx="5126667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000">
                <a:solidFill>
                  <a:srgbClr val="FFFFFE"/>
                </a:solidFill>
              </a:rPr>
              <a:t>FSA’s Farm Loan Programs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5075836"/>
            <a:ext cx="5124375" cy="0"/>
          </a:xfrm>
          <a:prstGeom prst="line">
            <a:avLst/>
          </a:prstGeom>
          <a:ln w="31750">
            <a:solidFill>
              <a:srgbClr val="C9CD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6300" y="5075836"/>
            <a:ext cx="608264" cy="5035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fld id="{04391360-C8D1-4D8D-8420-1F5F90D66265}" type="slidenum">
              <a:rPr lang="en-US" smtClean="0">
                <a:solidFill>
                  <a:srgbClr val="C9CD50"/>
                </a:solidFill>
              </a:rPr>
              <a:pPr algn="l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>
              <a:solidFill>
                <a:srgbClr val="C9CD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F4F3D00-4F9C-4228-8F28-9B9F1F4E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8" y="989102"/>
            <a:ext cx="5915025" cy="7094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Iowa FSA Loan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1071-569F-4938-B1DB-BBB74A713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905000"/>
            <a:ext cx="6462712" cy="3943350"/>
          </a:xfrm>
        </p:spPr>
        <p:txBody>
          <a:bodyPr rtlCol="0"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Loan teams in 34 county offices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Cover all counties in the state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Contact your local FSA office or loan team for assistance</a:t>
            </a:r>
          </a:p>
          <a:p>
            <a:pPr eaLnBrk="1" hangingPunct="1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FSA Office Locator: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https://www.farmers.gov/service-center-locator?utm_medium=email&amp;utm_source=govdelivery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7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A946D1-F349-4AC6-A1FB-488EF92E1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3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EC4C1B-8E2B-4F1B-9A46-CA008CF67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0045" y="232118"/>
            <a:ext cx="608264" cy="50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4391360-C8D1-4D8D-8420-1F5F90D6626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5" name="Rectangle 13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itting on top of a grass covered field&#10;&#10;Description automatically generated">
            <a:extLst>
              <a:ext uri="{FF2B5EF4-FFF2-40B4-BE49-F238E27FC236}">
                <a16:creationId xmlns:a16="http://schemas.microsoft.com/office/drawing/2014/main" id="{A97E0D42-F818-46B2-B974-F60A83E16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462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536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36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368" name="Rectangle 14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AAB4C153-23D8-4B99-B538-5574E0F0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vert="horz" lIns="67866" tIns="33338" rIns="67866" bIns="33338" rtlCol="0" anchor="ctr">
            <a:normAutofit/>
          </a:bodyPr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What is a Beginning Farmer?</a:t>
            </a:r>
          </a:p>
        </p:txBody>
      </p:sp>
      <p:cxnSp>
        <p:nvCxnSpPr>
          <p:cNvPr id="15369" name="Straight Connector 14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0AA1A49-CCA5-447A-BEDB-E08BA323A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vert="horz" lIns="67866" tIns="33338" rIns="67866" bIns="33338" rtlCol="0" anchor="ctr"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Operating Loans: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- operated a farm or ranch for not more than 10 years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1537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2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07C9220-8947-4D70-8652-B0F1EB9F4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67866" tIns="33338" rIns="67866" bIns="33338" rtlCol="0">
            <a:normAutofit/>
          </a:bodyPr>
          <a:lstStyle/>
          <a:p>
            <a:pPr eaLnBrk="1" hangingPunct="1"/>
            <a:r>
              <a:rPr lang="en-US" altLang="en-US" sz="2700" dirty="0">
                <a:latin typeface="Times New Roman" panose="02020603050405020304" pitchFamily="18" charset="0"/>
              </a:rPr>
              <a:t>Beginning Farmer - Farm Ownership LOANS:  </a:t>
            </a:r>
          </a:p>
        </p:txBody>
      </p:sp>
      <p:graphicFrame>
        <p:nvGraphicFramePr>
          <p:cNvPr id="16389" name="Rectangle 3">
            <a:extLst>
              <a:ext uri="{FF2B5EF4-FFF2-40B4-BE49-F238E27FC236}">
                <a16:creationId xmlns:a16="http://schemas.microsoft.com/office/drawing/2014/main" id="{66ADEB31-B846-40B6-8A92-0FFD0FF47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970951"/>
              </p:ext>
            </p:extLst>
          </p:nvPr>
        </p:nvGraphicFramePr>
        <p:xfrm>
          <a:off x="1088271" y="1766752"/>
          <a:ext cx="7203281" cy="394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24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3FE0C7-8A3E-41E8-AB49-54E54BFCB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957"/>
            <a:ext cx="9144000" cy="684704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15FB1-4226-499D-B214-587E1178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0957"/>
            <a:ext cx="795746" cy="503578"/>
          </a:xfrm>
        </p:spPr>
        <p:txBody>
          <a:bodyPr/>
          <a:lstStyle/>
          <a:p>
            <a:fld id="{04391360-C8D1-4D8D-8420-1F5F90D662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C63C853E-3842-4594-86A9-051FFAF4D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B591CDC5-6B61-4116-B3B5-0FF42B6E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5B08984-5BEB-422F-A364-2B41E6A51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8F413B1-54E0-4B16-92AB-1CC5C7D64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43" name="Content Placeholder 1">
            <a:extLst>
              <a:ext uri="{FF2B5EF4-FFF2-40B4-BE49-F238E27FC236}">
                <a16:creationId xmlns:a16="http://schemas.microsoft.com/office/drawing/2014/main" id="{0FEAAC26-9D82-4A88-8CEB-AC0263865B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r="4787" b="-1"/>
          <a:stretch/>
        </p:blipFill>
        <p:spPr>
          <a:xfrm>
            <a:off x="20" y="10"/>
            <a:ext cx="9143751" cy="685799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95633E59-CFCD-4CB3-AB4B-F13B8BA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8" y="4907589"/>
            <a:ext cx="6221412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9EECEB48-76CE-48DD-BEB1-7301FC7E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84" y="5241371"/>
            <a:ext cx="5126667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altLang="en-US" dirty="0">
                <a:solidFill>
                  <a:srgbClr val="FFFFFE"/>
                </a:solidFill>
              </a:rPr>
              <a:t>Direct Loan Programs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FFB1710-F59A-4B72-91E4-53C2300B7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1" y="5075836"/>
            <a:ext cx="5124375" cy="0"/>
          </a:xfrm>
          <a:prstGeom prst="line">
            <a:avLst/>
          </a:prstGeom>
          <a:ln w="31750">
            <a:solidFill>
              <a:srgbClr val="7CADD7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AB56F06A8514890C651776EEEBC1C" ma:contentTypeVersion="13" ma:contentTypeDescription="Create a new document." ma:contentTypeScope="" ma:versionID="b98760f0ab46a40eb00e94dc8233a6ab">
  <xsd:schema xmlns:xsd="http://www.w3.org/2001/XMLSchema" xmlns:xs="http://www.w3.org/2001/XMLSchema" xmlns:p="http://schemas.microsoft.com/office/2006/metadata/properties" xmlns:ns2="671fdf05-166f-4ee6-a01a-142d0de070d3" xmlns:ns3="04902371-e9a1-4774-b6f8-4323d749ace1" targetNamespace="http://schemas.microsoft.com/office/2006/metadata/properties" ma:root="true" ma:fieldsID="f60b356314eaa89ef7e713b3f0b2dde7" ns2:_="" ns3:_="">
    <xsd:import namespace="671fdf05-166f-4ee6-a01a-142d0de070d3"/>
    <xsd:import namespace="04902371-e9a1-4774-b6f8-4323d749a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1fdf05-166f-4ee6-a01a-142d0de070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2371-e9a1-4774-b6f8-4323d749ace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85F99-8A22-4D26-A529-166DBFD81A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AF462C2-B0CF-4913-A884-741CDAACA3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821E17-A776-4335-A5B1-0E215B1B03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1fdf05-166f-4ee6-a01a-142d0de070d3"/>
    <ds:schemaRef ds:uri="04902371-e9a1-4774-b6f8-4323d749ac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841</Words>
  <Application>Microsoft Office PowerPoint</Application>
  <PresentationFormat>On-screen Show (4:3)</PresentationFormat>
  <Paragraphs>132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Gill Sans MT</vt:lpstr>
      <vt:lpstr>Times New Roman</vt:lpstr>
      <vt:lpstr>Wingdings</vt:lpstr>
      <vt:lpstr>Wingdings 2</vt:lpstr>
      <vt:lpstr>Gallery</vt:lpstr>
      <vt:lpstr> FARM SERVICE AGENCY (FSA)  </vt:lpstr>
      <vt:lpstr>PowerPoint Presentation</vt:lpstr>
      <vt:lpstr>FSA’s Farm Loan Programs</vt:lpstr>
      <vt:lpstr>Iowa FSA Loan Teams</vt:lpstr>
      <vt:lpstr>PowerPoint Presentation</vt:lpstr>
      <vt:lpstr>What is a Beginning Farmer?</vt:lpstr>
      <vt:lpstr>Beginning Farmer - Farm Ownership LOANS:  </vt:lpstr>
      <vt:lpstr>PowerPoint Presentation</vt:lpstr>
      <vt:lpstr>Direct Loan Programs</vt:lpstr>
      <vt:lpstr>Types of Direct Loans</vt:lpstr>
      <vt:lpstr> Direct Loan Program </vt:lpstr>
      <vt:lpstr>Direct Operating Loans</vt:lpstr>
      <vt:lpstr>Farm Ownership Loan Programs</vt:lpstr>
      <vt:lpstr>Down Payment Farm Ownership Loan Program</vt:lpstr>
      <vt:lpstr>Participation Farm Ownership Loan Program</vt:lpstr>
      <vt:lpstr>Regular Farm Ownership Loan Program</vt:lpstr>
      <vt:lpstr>Guaranteed Loan Programs</vt:lpstr>
      <vt:lpstr>Guaranteed Loan Programs</vt:lpstr>
      <vt:lpstr>Guaranteed Loan – Benefits</vt:lpstr>
      <vt:lpstr>Guaranteed Loan Philosophy</vt:lpstr>
      <vt:lpstr>Types of Guaranteed Loans</vt:lpstr>
      <vt:lpstr>FSA Financing of livestock facilities – Environmental Compliance </vt:lpstr>
      <vt:lpstr>Important environmental reminders for FSA financing</vt:lpstr>
      <vt:lpstr>FSA Loan Information On The Web: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SERVICE AGENCY (FSA)</dc:title>
  <dc:creator>Helm, Shane - FPAC-FSA, Urbandale, IA</dc:creator>
  <cp:lastModifiedBy>Gossling, Brian - FSA, Urbandale, IA</cp:lastModifiedBy>
  <cp:revision>7</cp:revision>
  <dcterms:created xsi:type="dcterms:W3CDTF">2020-07-22T19:12:21Z</dcterms:created>
  <dcterms:modified xsi:type="dcterms:W3CDTF">2022-11-23T18:12:14Z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0x010100200AB56F06A8514890C651776EEEBC1C</vt:lpwstr>
  </property>
</Properties>
</file>